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9"/>
  </p:notesMasterIdLst>
  <p:sldIdLst>
    <p:sldId id="256" r:id="rId2"/>
    <p:sldId id="326" r:id="rId3"/>
    <p:sldId id="327" r:id="rId4"/>
    <p:sldId id="329" r:id="rId5"/>
    <p:sldId id="331" r:id="rId6"/>
    <p:sldId id="330" r:id="rId7"/>
    <p:sldId id="354" r:id="rId8"/>
    <p:sldId id="286" r:id="rId9"/>
    <p:sldId id="335" r:id="rId10"/>
    <p:sldId id="287" r:id="rId11"/>
    <p:sldId id="347" r:id="rId12"/>
    <p:sldId id="348" r:id="rId13"/>
    <p:sldId id="349" r:id="rId14"/>
    <p:sldId id="289" r:id="rId15"/>
    <p:sldId id="290" r:id="rId16"/>
    <p:sldId id="352" r:id="rId17"/>
    <p:sldId id="304" r:id="rId18"/>
    <p:sldId id="305" r:id="rId19"/>
    <p:sldId id="306" r:id="rId20"/>
    <p:sldId id="332" r:id="rId21"/>
    <p:sldId id="307" r:id="rId22"/>
    <p:sldId id="302" r:id="rId23"/>
    <p:sldId id="275" r:id="rId24"/>
    <p:sldId id="283" r:id="rId25"/>
    <p:sldId id="284" r:id="rId26"/>
    <p:sldId id="257" r:id="rId27"/>
    <p:sldId id="285" r:id="rId28"/>
    <p:sldId id="258" r:id="rId29"/>
    <p:sldId id="260" r:id="rId30"/>
    <p:sldId id="259" r:id="rId31"/>
    <p:sldId id="261" r:id="rId32"/>
    <p:sldId id="262" r:id="rId33"/>
    <p:sldId id="264" r:id="rId34"/>
    <p:sldId id="270" r:id="rId35"/>
    <p:sldId id="265" r:id="rId36"/>
    <p:sldId id="269" r:id="rId37"/>
    <p:sldId id="263" r:id="rId38"/>
    <p:sldId id="271" r:id="rId39"/>
    <p:sldId id="272" r:id="rId40"/>
    <p:sldId id="266" r:id="rId41"/>
    <p:sldId id="267" r:id="rId42"/>
    <p:sldId id="268" r:id="rId43"/>
    <p:sldId id="273" r:id="rId44"/>
    <p:sldId id="274" r:id="rId45"/>
    <p:sldId id="276" r:id="rId46"/>
    <p:sldId id="277" r:id="rId47"/>
    <p:sldId id="278" r:id="rId48"/>
    <p:sldId id="279" r:id="rId49"/>
    <p:sldId id="280" r:id="rId50"/>
    <p:sldId id="281" r:id="rId51"/>
    <p:sldId id="282" r:id="rId52"/>
    <p:sldId id="309" r:id="rId53"/>
    <p:sldId id="310" r:id="rId54"/>
    <p:sldId id="311" r:id="rId55"/>
    <p:sldId id="313" r:id="rId56"/>
    <p:sldId id="314" r:id="rId57"/>
    <p:sldId id="312" r:id="rId58"/>
    <p:sldId id="315" r:id="rId59"/>
    <p:sldId id="316" r:id="rId60"/>
    <p:sldId id="317" r:id="rId61"/>
    <p:sldId id="336" r:id="rId62"/>
    <p:sldId id="337" r:id="rId63"/>
    <p:sldId id="341" r:id="rId64"/>
    <p:sldId id="344" r:id="rId65"/>
    <p:sldId id="345" r:id="rId66"/>
    <p:sldId id="353" r:id="rId67"/>
    <p:sldId id="346" r:id="rId6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6257" autoAdjust="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1ABB8-BE1D-43F8-BD09-7507BEFC4582}"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FF800-73DF-47D6-82B5-4918B1969EC7}" type="slidenum">
              <a:rPr lang="en-US" smtClean="0"/>
              <a:t>‹#›</a:t>
            </a:fld>
            <a:endParaRPr lang="en-US"/>
          </a:p>
        </p:txBody>
      </p:sp>
    </p:spTree>
    <p:extLst>
      <p:ext uri="{BB962C8B-B14F-4D97-AF65-F5344CB8AC3E}">
        <p14:creationId xmlns:p14="http://schemas.microsoft.com/office/powerpoint/2010/main" val="408553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most preferred action, placed at the top of the inverted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pyramid, is to completely avoid the generation of</a:t>
            </a:r>
            <a:r>
              <a:rPr lang="fa-IR"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any </a:t>
            </a:r>
            <a:r>
              <a:rPr lang="en-US" sz="1200" b="0" i="0" u="none" strike="noStrike" kern="1200" baseline="0" dirty="0" smtClean="0">
                <a:solidFill>
                  <a:schemeClr val="tx1"/>
                </a:solidFill>
                <a:latin typeface="+mn-lt"/>
                <a:ea typeface="+mn-ea"/>
                <a:cs typeface="+mn-cs"/>
              </a:rPr>
              <a:t>waste. Where avoidance is not possible, re-use and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recycling treatments reduce the load, making final disposal</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less of a problem.</a:t>
            </a:r>
            <a:endParaRPr lang="fa-IR" sz="1200" b="0" i="0" u="none" strike="noStrike" kern="1200" baseline="0" dirty="0" smtClean="0">
              <a:solidFill>
                <a:schemeClr val="tx1"/>
              </a:solidFill>
              <a:latin typeface="+mn-lt"/>
              <a:ea typeface="+mn-ea"/>
              <a:cs typeface="+mn-cs"/>
            </a:endParaRPr>
          </a:p>
          <a:p>
            <a:endParaRPr lang="fa-IR" dirty="0" smtClean="0"/>
          </a:p>
          <a:p>
            <a:endParaRPr lang="fa-IR" dirty="0" smtClean="0"/>
          </a:p>
          <a:p>
            <a:r>
              <a:rPr lang="en-US" dirty="0" smtClean="0"/>
              <a:t>The full processing of waste from the sites of generation, to its final disposal in landfill, is called the “cradle-to-grave” system of healthcare waste management. Seven steps are identified in this process. The “cradle” is the point at which the waste is generated, (for example, an injection is given and the needle must be discarded). The “grave” is the place where the waste is finally placed or disposed of (for example, the residue from the treatment of the infectious waste is incorporated into a suitable landfill).</a:t>
            </a:r>
            <a:r>
              <a:rPr lang="fa-IR" dirty="0" smtClean="0"/>
              <a:t> </a:t>
            </a:r>
            <a:endParaRPr lang="en-US" dirty="0"/>
          </a:p>
        </p:txBody>
      </p:sp>
      <p:sp>
        <p:nvSpPr>
          <p:cNvPr id="4" name="Slide Number Placeholder 3"/>
          <p:cNvSpPr>
            <a:spLocks noGrp="1"/>
          </p:cNvSpPr>
          <p:nvPr>
            <p:ph type="sldNum" sz="quarter" idx="10"/>
          </p:nvPr>
        </p:nvSpPr>
        <p:spPr/>
        <p:txBody>
          <a:bodyPr/>
          <a:lstStyle/>
          <a:p>
            <a:fld id="{78AB9671-79E3-4B1B-964B-4D524ECC0CB7}" type="slidenum">
              <a:rPr lang="en-US" smtClean="0"/>
              <a:t>9</a:t>
            </a:fld>
            <a:endParaRPr lang="en-US"/>
          </a:p>
        </p:txBody>
      </p:sp>
    </p:spTree>
    <p:extLst>
      <p:ext uri="{BB962C8B-B14F-4D97-AF65-F5344CB8AC3E}">
        <p14:creationId xmlns:p14="http://schemas.microsoft.com/office/powerpoint/2010/main" val="218151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HelveticaNeueLTStd-Th"/>
              </a:rPr>
              <a:t>Dentists must ensure that training </a:t>
            </a:r>
            <a:r>
              <a:rPr lang="en-US" sz="2000" b="0" i="0" u="none" strike="noStrike" baseline="0" dirty="0" smtClean="0">
                <a:latin typeface="TimesNewRomanPSMT"/>
              </a:rPr>
              <a:t>• </a:t>
            </a:r>
            <a:r>
              <a:rPr lang="en-US" sz="1200" b="0" i="0" u="none" strike="noStrike" baseline="0" dirty="0" smtClean="0">
                <a:latin typeface="HelveticaNeueLTStd-Th"/>
              </a:rPr>
              <a:t>is provided to all employees</a:t>
            </a:r>
          </a:p>
          <a:p>
            <a:pPr algn="l"/>
            <a:r>
              <a:rPr lang="en-US" sz="1200" b="0" i="0" u="none" strike="noStrike" baseline="0" dirty="0" smtClean="0">
                <a:latin typeface="HelveticaNeueLTStd-Th"/>
              </a:rPr>
              <a:t>at the beginning of employment and to all contract</a:t>
            </a:r>
          </a:p>
          <a:p>
            <a:pPr algn="l"/>
            <a:r>
              <a:rPr lang="en-US" sz="1200" b="0" i="0" u="none" strike="noStrike" baseline="0" dirty="0" smtClean="0">
                <a:latin typeface="HelveticaNeueLTStd-Th"/>
              </a:rPr>
              <a:t>workers who may be exposed to HCRW, and when</a:t>
            </a:r>
          </a:p>
          <a:p>
            <a:pPr algn="l"/>
            <a:r>
              <a:rPr lang="en-US" sz="1200" b="0" i="0" u="none" strike="noStrike" baseline="0" dirty="0" smtClean="0">
                <a:latin typeface="HelveticaNeueLTStd-Th"/>
              </a:rPr>
              <a:t>new tasks or equipment are introduced.</a:t>
            </a:r>
            <a:endParaRPr lang="fa-IR" sz="1200" b="0" i="0" u="none" strike="noStrike" baseline="0" dirty="0" smtClean="0">
              <a:latin typeface="HelveticaNeueLTStd-Th"/>
            </a:endParaRPr>
          </a:p>
          <a:p>
            <a:pPr algn="l"/>
            <a:endParaRPr lang="fa-IR" sz="1200" b="0" i="0" u="none" strike="noStrike" baseline="0" dirty="0" smtClean="0">
              <a:latin typeface="HelveticaNeueLTStd-Th"/>
            </a:endParaRPr>
          </a:p>
          <a:p>
            <a:pPr algn="l"/>
            <a:endParaRPr lang="fa-IR" sz="1200" b="0" i="0" u="none" strike="noStrike" baseline="0" dirty="0" smtClean="0">
              <a:latin typeface="HelveticaNeueLTStd-Th"/>
            </a:endParaRPr>
          </a:p>
          <a:p>
            <a:pPr algn="l"/>
            <a:endParaRPr lang="fa-IR" sz="1200" b="0" i="0" u="none" strike="noStrike" baseline="0" dirty="0" smtClean="0">
              <a:latin typeface="HelveticaNeueLTStd-Th"/>
            </a:endParaRPr>
          </a:p>
          <a:p>
            <a:pPr algn="l"/>
            <a:r>
              <a:rPr lang="en-US" sz="1200" b="0" i="0" u="none" strike="noStrike" baseline="0" dirty="0" smtClean="0">
                <a:latin typeface="HelveticaNeueLTStd-Th"/>
              </a:rPr>
              <a:t>Training in working with healthcare waste must repeated</a:t>
            </a:r>
          </a:p>
          <a:p>
            <a:pPr algn="l"/>
            <a:r>
              <a:rPr lang="en-US" sz="1200" b="0" i="0" u="none" strike="noStrike" baseline="0" dirty="0" smtClean="0">
                <a:latin typeface="HelveticaNeueLTStd-Th"/>
              </a:rPr>
              <a:t>and revised at least once a year to ensure competence</a:t>
            </a:r>
          </a:p>
          <a:p>
            <a:pPr algn="l"/>
            <a:r>
              <a:rPr lang="en-US" sz="1200" b="0" i="0" u="none" strike="noStrike" baseline="0" dirty="0" smtClean="0">
                <a:latin typeface="HelveticaNeueLTStd-Th"/>
              </a:rPr>
              <a:t>in the correct identification, classification, segregation,</a:t>
            </a:r>
          </a:p>
          <a:p>
            <a:pPr algn="l"/>
            <a:r>
              <a:rPr lang="en-US" sz="1200" b="0" i="0" u="none" strike="noStrike" baseline="0" dirty="0" err="1" smtClean="0">
                <a:latin typeface="HelveticaNeueLTStd-Th"/>
              </a:rPr>
              <a:t>containerisation</a:t>
            </a:r>
            <a:r>
              <a:rPr lang="en-US" sz="1200" b="0" i="0" u="none" strike="noStrike" baseline="0" dirty="0" smtClean="0">
                <a:latin typeface="HelveticaNeueLTStd-Th"/>
              </a:rPr>
              <a:t> and storage of the waste.</a:t>
            </a:r>
            <a:endParaRPr lang="fa-IR" sz="1200" b="0" i="0" u="none" strike="noStrike" baseline="0" dirty="0" smtClean="0">
              <a:latin typeface="HelveticaNeueLTStd-Th"/>
            </a:endParaRPr>
          </a:p>
          <a:p>
            <a:pPr algn="l"/>
            <a:endParaRPr lang="fa-IR" sz="1200" b="0" i="0" u="none" strike="noStrike" baseline="0" dirty="0" smtClean="0">
              <a:latin typeface="HelveticaNeueLTStd-Th"/>
            </a:endParaRPr>
          </a:p>
          <a:p>
            <a:pPr algn="l"/>
            <a:r>
              <a:rPr lang="en-US" sz="1200" b="0" i="0" u="none" strike="noStrike" baseline="0" dirty="0" smtClean="0">
                <a:latin typeface="HelveticaNeueLTStd-Th"/>
              </a:rPr>
              <a:t>A focus of such training should be on restricting to safe</a:t>
            </a:r>
          </a:p>
          <a:p>
            <a:pPr algn="l"/>
            <a:r>
              <a:rPr lang="en-US" sz="1200" b="0" i="0" u="none" strike="noStrike" baseline="0" dirty="0" smtClean="0">
                <a:latin typeface="HelveticaNeueLTStd-Th"/>
              </a:rPr>
              <a:t>limits or, ideally, preventing, the exposure of workers</a:t>
            </a:r>
          </a:p>
          <a:p>
            <a:pPr algn="l"/>
            <a:r>
              <a:rPr lang="en-US" sz="1200" b="0" i="0" u="none" strike="noStrike" baseline="0" dirty="0" smtClean="0">
                <a:latin typeface="HelveticaNeueLTStd-Th"/>
              </a:rPr>
              <a:t>to HCRW.</a:t>
            </a:r>
            <a:endParaRPr lang="fa-IR" sz="1200" b="0" i="0" u="none" strike="noStrike" baseline="0" dirty="0" smtClean="0">
              <a:latin typeface="HelveticaNeueLTStd-Th"/>
            </a:endParaRPr>
          </a:p>
          <a:p>
            <a:pPr algn="l"/>
            <a:endParaRPr lang="fa-IR" sz="1200" b="0" i="0" u="none" strike="noStrike" baseline="0" dirty="0" smtClean="0">
              <a:latin typeface="HelveticaNeueLTStd-Th"/>
            </a:endParaRPr>
          </a:p>
          <a:p>
            <a:pPr algn="l"/>
            <a:endParaRPr lang="en-US" dirty="0"/>
          </a:p>
        </p:txBody>
      </p:sp>
      <p:sp>
        <p:nvSpPr>
          <p:cNvPr id="4" name="Slide Number Placeholder 3"/>
          <p:cNvSpPr>
            <a:spLocks noGrp="1"/>
          </p:cNvSpPr>
          <p:nvPr>
            <p:ph type="sldNum" sz="quarter" idx="10"/>
          </p:nvPr>
        </p:nvSpPr>
        <p:spPr/>
        <p:txBody>
          <a:bodyPr/>
          <a:lstStyle/>
          <a:p>
            <a:fld id="{78AB9671-79E3-4B1B-964B-4D524ECC0CB7}" type="slidenum">
              <a:rPr lang="en-US" smtClean="0"/>
              <a:t>11</a:t>
            </a:fld>
            <a:endParaRPr lang="en-US"/>
          </a:p>
        </p:txBody>
      </p:sp>
    </p:spTree>
    <p:extLst>
      <p:ext uri="{BB962C8B-B14F-4D97-AF65-F5344CB8AC3E}">
        <p14:creationId xmlns:p14="http://schemas.microsoft.com/office/powerpoint/2010/main" val="179820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practices must provide washing facilities with warm• water and soap for their personnel to </a:t>
            </a:r>
            <a:r>
              <a:rPr lang="en-US" dirty="0" err="1" smtClean="0"/>
              <a:t>practise</a:t>
            </a:r>
            <a:r>
              <a:rPr lang="en-US" dirty="0" smtClean="0"/>
              <a:t> basic personal hygiene.</a:t>
            </a:r>
            <a:endParaRPr lang="fa-IR" dirty="0" smtClean="0"/>
          </a:p>
          <a:p>
            <a:endParaRPr lang="fa-IR" dirty="0" smtClean="0"/>
          </a:p>
          <a:p>
            <a:r>
              <a:rPr lang="en-US" dirty="0" smtClean="0"/>
              <a:t>Practitioners must ensure that employees do not eat,• drink or smoke in areas where healthcare risk waste is handled and stored.</a:t>
            </a:r>
            <a:endParaRPr lang="fa-IR" dirty="0" smtClean="0"/>
          </a:p>
          <a:p>
            <a:endParaRPr lang="fa-IR" dirty="0" smtClean="0"/>
          </a:p>
          <a:p>
            <a:r>
              <a:rPr lang="en-US" dirty="0" smtClean="0"/>
              <a:t>Any protective gear supplied should be disinfected and• cleaned on a regular basis.</a:t>
            </a:r>
            <a:endParaRPr lang="en-US" dirty="0"/>
          </a:p>
        </p:txBody>
      </p:sp>
      <p:sp>
        <p:nvSpPr>
          <p:cNvPr id="4" name="Slide Number Placeholder 3"/>
          <p:cNvSpPr>
            <a:spLocks noGrp="1"/>
          </p:cNvSpPr>
          <p:nvPr>
            <p:ph type="sldNum" sz="quarter" idx="10"/>
          </p:nvPr>
        </p:nvSpPr>
        <p:spPr/>
        <p:txBody>
          <a:bodyPr/>
          <a:lstStyle/>
          <a:p>
            <a:fld id="{78AB9671-79E3-4B1B-964B-4D524ECC0CB7}" type="slidenum">
              <a:rPr lang="en-US" smtClean="0"/>
              <a:t>12</a:t>
            </a:fld>
            <a:endParaRPr lang="en-US"/>
          </a:p>
        </p:txBody>
      </p:sp>
    </p:spTree>
    <p:extLst>
      <p:ext uri="{BB962C8B-B14F-4D97-AF65-F5344CB8AC3E}">
        <p14:creationId xmlns:p14="http://schemas.microsoft.com/office/powerpoint/2010/main" val="145086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employees, especially those directly assisting the• dentist, must be informed about the risks associated with the handling of healthcare risk waste and be familiar with the recommended steps of action in the event of injury or exposure to a hazardous substance</a:t>
            </a:r>
            <a:endParaRPr lang="fa-IR" dirty="0" smtClean="0"/>
          </a:p>
          <a:p>
            <a:endParaRPr lang="fa-IR" dirty="0" smtClean="0"/>
          </a:p>
          <a:p>
            <a:r>
              <a:rPr lang="en-US" dirty="0" smtClean="0"/>
              <a:t>Personal protective equipment, for example, gloves,• aprons, masks and goggles, shall be provided to employees and assistants who come into contact with and handle healthcare risk waste.</a:t>
            </a:r>
            <a:endParaRPr lang="fa-IR" dirty="0" smtClean="0"/>
          </a:p>
          <a:p>
            <a:endParaRPr lang="fa-IR" dirty="0" smtClean="0"/>
          </a:p>
          <a:p>
            <a:r>
              <a:rPr lang="en-US" dirty="0" smtClean="0"/>
              <a:t>It is recommended that all employees who have handled• or been in contact with healthcare risk waste undergo yearly medical examination or check-up particularly after an occupational exposure to diseases, for example, hepatitis B.</a:t>
            </a:r>
            <a:endParaRPr lang="fa-IR" dirty="0" smtClean="0"/>
          </a:p>
          <a:p>
            <a:endParaRPr lang="fa-IR" dirty="0" smtClean="0"/>
          </a:p>
          <a:p>
            <a:r>
              <a:rPr lang="en-US" dirty="0" smtClean="0"/>
              <a:t>It is recommended that all employees who have handled• or been in contact with healthcare risk waste undergo yearly medical examination or check-up particularly after an occupational exposure to diseases, for example, hepatitis B.</a:t>
            </a:r>
            <a:endParaRPr lang="fa-IR" dirty="0" smtClean="0"/>
          </a:p>
          <a:p>
            <a:endParaRPr lang="fa-IR" dirty="0" smtClean="0"/>
          </a:p>
          <a:p>
            <a:endParaRPr lang="en-US" dirty="0"/>
          </a:p>
        </p:txBody>
      </p:sp>
      <p:sp>
        <p:nvSpPr>
          <p:cNvPr id="4" name="Slide Number Placeholder 3"/>
          <p:cNvSpPr>
            <a:spLocks noGrp="1"/>
          </p:cNvSpPr>
          <p:nvPr>
            <p:ph type="sldNum" sz="quarter" idx="10"/>
          </p:nvPr>
        </p:nvSpPr>
        <p:spPr/>
        <p:txBody>
          <a:bodyPr/>
          <a:lstStyle/>
          <a:p>
            <a:fld id="{78AB9671-79E3-4B1B-964B-4D524ECC0CB7}" type="slidenum">
              <a:rPr lang="en-US" smtClean="0"/>
              <a:t>13</a:t>
            </a:fld>
            <a:endParaRPr lang="en-US"/>
          </a:p>
        </p:txBody>
      </p:sp>
    </p:spTree>
    <p:extLst>
      <p:ext uri="{BB962C8B-B14F-4D97-AF65-F5344CB8AC3E}">
        <p14:creationId xmlns:p14="http://schemas.microsoft.com/office/powerpoint/2010/main" val="313784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r>
              <a:rPr lang="en-US" dirty="0" smtClean="0"/>
              <a:t> This means that once the waste has left the hands of the generator (dentist or other clinical staff), it must be in a container or liner that then prevents the risk of exposure to other people both on-site at the health facility and off-site when the waste is transported and treated. Where possible, the manual handling of HCRW should of course be reduced as much as possible</a:t>
            </a:r>
            <a:endParaRPr lang="fa-IR" dirty="0" smtClean="0"/>
          </a:p>
          <a:p>
            <a:endParaRPr lang="fa-IR" dirty="0" smtClean="0"/>
          </a:p>
          <a:p>
            <a:r>
              <a:rPr lang="en-US" dirty="0" smtClean="0"/>
              <a:t>Good segregation of waste is the key to effective management of healthcare waste as this separates hazardous from the non-hazardous components and ensures appropriate </a:t>
            </a:r>
            <a:r>
              <a:rPr lang="en-US" dirty="0" err="1" smtClean="0"/>
              <a:t>containerisation</a:t>
            </a:r>
            <a:r>
              <a:rPr lang="en-US" dirty="0" smtClean="0"/>
              <a:t> and handling throughout the cradle-</a:t>
            </a:r>
            <a:r>
              <a:rPr lang="en-US" dirty="0" err="1" smtClean="0"/>
              <a:t>tograve</a:t>
            </a:r>
            <a:r>
              <a:rPr lang="en-US" dirty="0" smtClean="0"/>
              <a:t> process.</a:t>
            </a:r>
            <a:endParaRPr lang="fa-IR" dirty="0" smtClean="0"/>
          </a:p>
          <a:p>
            <a:r>
              <a:rPr lang="en-US" dirty="0" smtClean="0"/>
              <a:t>Effective segregation will also </a:t>
            </a:r>
            <a:r>
              <a:rPr lang="en-US" dirty="0" err="1" smtClean="0"/>
              <a:t>minimise</a:t>
            </a:r>
            <a:r>
              <a:rPr lang="en-US" dirty="0" smtClean="0"/>
              <a:t> the amount of waste that will require expensive treatment processes, thus reducing costs.</a:t>
            </a:r>
            <a:endParaRPr lang="fa-IR" dirty="0" smtClean="0"/>
          </a:p>
          <a:p>
            <a:r>
              <a:rPr lang="en-US" dirty="0" smtClean="0"/>
              <a:t> It is of course important not to pay hazardous waste transport and disposal rates for general waste such as administrative and housekeeping items including packaging material, paper, plastics etc.</a:t>
            </a:r>
            <a:endParaRPr lang="fa-IR" dirty="0" smtClean="0"/>
          </a:p>
          <a:p>
            <a:r>
              <a:rPr lang="en-US" dirty="0" smtClean="0"/>
              <a:t>There are prescribed and very specific packaging, handling, storage, transport and disposal instructions for each type of hazardous HCW. These have been determined in accordance with the hazards posed by each type of waste and the treatment technologies required to safely deal with each type. Incorrect separation may have serious consequences. Once the non-hazardous general waste is separated from the hazardous waste, the principle of </a:t>
            </a:r>
            <a:r>
              <a:rPr lang="en-US" dirty="0" err="1" smtClean="0"/>
              <a:t>minimising</a:t>
            </a:r>
            <a:r>
              <a:rPr lang="en-US" dirty="0" smtClean="0"/>
              <a:t> the HCGW through re-use and recycling may be practiced</a:t>
            </a:r>
            <a:endParaRPr lang="fa-IR" dirty="0" smtClean="0"/>
          </a:p>
          <a:p>
            <a:r>
              <a:rPr lang="en-US" dirty="0" smtClean="0"/>
              <a:t>Dentists must ensure segregation takes place at or as near as possible to the source at which the waste is generated and that there are appropriate and clearly labelled containers available for staff to use.</a:t>
            </a:r>
            <a:endParaRPr lang="fa-IR" dirty="0" smtClean="0"/>
          </a:p>
          <a:p>
            <a:r>
              <a:rPr lang="en-US" dirty="0" smtClean="0"/>
              <a:t>Proper </a:t>
            </a:r>
            <a:r>
              <a:rPr lang="en-US" dirty="0" err="1" smtClean="0"/>
              <a:t>containerisation</a:t>
            </a:r>
            <a:r>
              <a:rPr lang="en-US" dirty="0" smtClean="0"/>
              <a:t> is a crucial factor for the safe and effective management of HCRW and requires the most environmentally friendly and simple receptacles of suitable sizes, designed to </a:t>
            </a:r>
            <a:r>
              <a:rPr lang="en-US" dirty="0" err="1" smtClean="0"/>
              <a:t>minimise</a:t>
            </a:r>
            <a:r>
              <a:rPr lang="en-US" dirty="0" smtClean="0"/>
              <a:t> risk of spillage, leakage or needle stick injuries. Regulations of both the Gauteng Department of Health and the Healthcare Waste Management Policy for Kwa-Zulu Natal provide for containers to be </a:t>
            </a:r>
            <a:r>
              <a:rPr lang="en-US" dirty="0" err="1" smtClean="0"/>
              <a:t>colour</a:t>
            </a:r>
            <a:r>
              <a:rPr lang="en-US" dirty="0" smtClean="0"/>
              <a:t> coded and marked to identify contents in accordance with SANS Code of Practice 10248 (Table 1). Training of staff to associate </a:t>
            </a:r>
            <a:r>
              <a:rPr lang="en-US" dirty="0" err="1" smtClean="0"/>
              <a:t>colour</a:t>
            </a:r>
            <a:r>
              <a:rPr lang="en-US" dirty="0" smtClean="0"/>
              <a:t> coding with appropriate categories of HCRW is essential</a:t>
            </a:r>
          </a:p>
          <a:p>
            <a:endParaRPr lang="fa-IR" dirty="0" smtClean="0"/>
          </a:p>
          <a:p>
            <a:endParaRPr lang="fa-IR" dirty="0" smtClean="0"/>
          </a:p>
          <a:p>
            <a:endParaRPr lang="en-US" dirty="0"/>
          </a:p>
        </p:txBody>
      </p:sp>
      <p:sp>
        <p:nvSpPr>
          <p:cNvPr id="4" name="Slide Number Placeholder 3"/>
          <p:cNvSpPr>
            <a:spLocks noGrp="1"/>
          </p:cNvSpPr>
          <p:nvPr>
            <p:ph type="sldNum" sz="quarter" idx="10"/>
          </p:nvPr>
        </p:nvSpPr>
        <p:spPr/>
        <p:txBody>
          <a:bodyPr/>
          <a:lstStyle/>
          <a:p>
            <a:fld id="{78AB9671-79E3-4B1B-964B-4D524ECC0CB7}" type="slidenum">
              <a:rPr lang="en-US" smtClean="0"/>
              <a:t>16</a:t>
            </a:fld>
            <a:endParaRPr lang="en-US"/>
          </a:p>
        </p:txBody>
      </p:sp>
    </p:spTree>
    <p:extLst>
      <p:ext uri="{BB962C8B-B14F-4D97-AF65-F5344CB8AC3E}">
        <p14:creationId xmlns:p14="http://schemas.microsoft.com/office/powerpoint/2010/main" val="424467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55C0206-018E-444B-8AA6-B7C87D2EC8E9}" type="datetimeFigureOut">
              <a:rPr lang="fa-IR" smtClean="0"/>
              <a:t>16/08/1439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212889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55C0206-018E-444B-8AA6-B7C87D2EC8E9}" type="datetimeFigureOut">
              <a:rPr lang="fa-IR" smtClean="0"/>
              <a:t>16/08/1439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393732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55C0206-018E-444B-8AA6-B7C87D2EC8E9}" type="datetimeFigureOut">
              <a:rPr lang="fa-IR" smtClean="0"/>
              <a:t>16/08/1439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24601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55C0206-018E-444B-8AA6-B7C87D2EC8E9}" type="datetimeFigureOut">
              <a:rPr lang="fa-IR" smtClean="0"/>
              <a:t>16/08/1439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258424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C0206-018E-444B-8AA6-B7C87D2EC8E9}" type="datetimeFigureOut">
              <a:rPr lang="fa-IR" smtClean="0"/>
              <a:t>16/08/1439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294754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55C0206-018E-444B-8AA6-B7C87D2EC8E9}" type="datetimeFigureOut">
              <a:rPr lang="fa-IR" smtClean="0"/>
              <a:t>16/08/1439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391311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55C0206-018E-444B-8AA6-B7C87D2EC8E9}" type="datetimeFigureOut">
              <a:rPr lang="fa-IR" smtClean="0"/>
              <a:t>16/08/1439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229346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55C0206-018E-444B-8AA6-B7C87D2EC8E9}" type="datetimeFigureOut">
              <a:rPr lang="fa-IR" smtClean="0"/>
              <a:t>16/08/1439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371867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C0206-018E-444B-8AA6-B7C87D2EC8E9}" type="datetimeFigureOut">
              <a:rPr lang="fa-IR" smtClean="0"/>
              <a:t>16/08/1439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82139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C0206-018E-444B-8AA6-B7C87D2EC8E9}" type="datetimeFigureOut">
              <a:rPr lang="fa-IR" smtClean="0"/>
              <a:t>16/08/1439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101382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C0206-018E-444B-8AA6-B7C87D2EC8E9}" type="datetimeFigureOut">
              <a:rPr lang="fa-IR" smtClean="0"/>
              <a:t>16/08/1439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94E45C-C57D-408C-AA1B-4DB98DADB9FE}" type="slidenum">
              <a:rPr lang="fa-IR" smtClean="0"/>
              <a:t>‹#›</a:t>
            </a:fld>
            <a:endParaRPr lang="fa-IR"/>
          </a:p>
        </p:txBody>
      </p:sp>
    </p:spTree>
    <p:extLst>
      <p:ext uri="{BB962C8B-B14F-4D97-AF65-F5344CB8AC3E}">
        <p14:creationId xmlns:p14="http://schemas.microsoft.com/office/powerpoint/2010/main" val="149543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5C0206-018E-444B-8AA6-B7C87D2EC8E9}" type="datetimeFigureOut">
              <a:rPr lang="fa-IR" smtClean="0"/>
              <a:t>16/08/1439</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494E45C-C57D-408C-AA1B-4DB98DADB9FE}" type="slidenum">
              <a:rPr lang="fa-IR" smtClean="0"/>
              <a:t>‹#›</a:t>
            </a:fld>
            <a:endParaRPr lang="fa-IR"/>
          </a:p>
        </p:txBody>
      </p:sp>
    </p:spTree>
    <p:extLst>
      <p:ext uri="{BB962C8B-B14F-4D97-AF65-F5344CB8AC3E}">
        <p14:creationId xmlns:p14="http://schemas.microsoft.com/office/powerpoint/2010/main" val="325151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زباله های دندانپزشکی</a:t>
            </a:r>
            <a:endParaRPr lang="fa-IR" dirty="0"/>
          </a:p>
        </p:txBody>
      </p:sp>
      <p:sp>
        <p:nvSpPr>
          <p:cNvPr id="3" name="Subtitle 2"/>
          <p:cNvSpPr>
            <a:spLocks noGrp="1"/>
          </p:cNvSpPr>
          <p:nvPr>
            <p:ph type="subTitle" idx="1"/>
          </p:nvPr>
        </p:nvSpPr>
        <p:spPr/>
        <p:txBody>
          <a:bodyPr/>
          <a:lstStyle/>
          <a:p>
            <a:r>
              <a:rPr lang="fa-IR" dirty="0" smtClean="0"/>
              <a:t>دکترمحمد شوریابی استادیار بیماریهای دهان</a:t>
            </a:r>
            <a:endParaRPr lang="fa-IR" dirty="0"/>
          </a:p>
        </p:txBody>
      </p:sp>
    </p:spTree>
    <p:extLst>
      <p:ext uri="{BB962C8B-B14F-4D97-AF65-F5344CB8AC3E}">
        <p14:creationId xmlns:p14="http://schemas.microsoft.com/office/powerpoint/2010/main" val="1454036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a:t>
            </a:r>
            <a:endParaRPr lang="fa-IR" dirty="0"/>
          </a:p>
        </p:txBody>
      </p:sp>
      <p:sp>
        <p:nvSpPr>
          <p:cNvPr id="3" name="Content Placeholder 2"/>
          <p:cNvSpPr>
            <a:spLocks noGrp="1"/>
          </p:cNvSpPr>
          <p:nvPr>
            <p:ph idx="1"/>
          </p:nvPr>
        </p:nvSpPr>
        <p:spPr/>
        <p:txBody>
          <a:bodyPr/>
          <a:lstStyle/>
          <a:p>
            <a:pPr algn="just"/>
            <a:r>
              <a:rPr lang="fa-IR" dirty="0" smtClean="0"/>
              <a:t>طبق قوانین دندانپزشک یک تولید کنند زباله  شناخته شده است</a:t>
            </a:r>
          </a:p>
          <a:p>
            <a:pPr algn="just"/>
            <a:r>
              <a:rPr lang="fa-IR" dirty="0" smtClean="0"/>
              <a:t>به عنوان یک کارفرما دندانپزشک موظف است  تا تمام اعضا تیم دندانپزشکی،بیماران وکارکنان شهرداری را از اکسپوژر به مواد خطرناک حفاظت کند</a:t>
            </a:r>
          </a:p>
          <a:p>
            <a:pPr algn="just"/>
            <a:r>
              <a:rPr lang="fa-IR" dirty="0" smtClean="0"/>
              <a:t>دندانپزشک باید برای مطب خود قوانینی در رابطه با چگونگی مدیریت پسماند فراهم کند و فردی را به عنوان  مسوول نظارت بر اجرای آن منصوب کند</a:t>
            </a:r>
          </a:p>
          <a:p>
            <a:pPr lvl="1" algn="just"/>
            <a:r>
              <a:rPr lang="fa-IR" dirty="0" smtClean="0"/>
              <a:t>جداکردن  زباله های خطرناک از غیر خطرناک، حمل ونقل به محل نگهداری،جمع آوری زباله،نگهداری سوابق</a:t>
            </a:r>
          </a:p>
          <a:p>
            <a:endParaRPr lang="fa-IR" dirty="0"/>
          </a:p>
        </p:txBody>
      </p:sp>
    </p:spTree>
    <p:extLst>
      <p:ext uri="{BB962C8B-B14F-4D97-AF65-F5344CB8AC3E}">
        <p14:creationId xmlns:p14="http://schemas.microsoft.com/office/powerpoint/2010/main" val="200336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آموزش</a:t>
            </a:r>
            <a:endParaRPr lang="en-US" dirty="0"/>
          </a:p>
        </p:txBody>
      </p:sp>
      <p:sp>
        <p:nvSpPr>
          <p:cNvPr id="3" name="Content Placeholder 2"/>
          <p:cNvSpPr>
            <a:spLocks noGrp="1"/>
          </p:cNvSpPr>
          <p:nvPr>
            <p:ph idx="1"/>
          </p:nvPr>
        </p:nvSpPr>
        <p:spPr/>
        <p:txBody>
          <a:bodyPr/>
          <a:lstStyle/>
          <a:p>
            <a:pPr algn="r" rtl="1"/>
            <a:r>
              <a:rPr lang="fa-IR" dirty="0" smtClean="0"/>
              <a:t>کارمندان</a:t>
            </a:r>
          </a:p>
          <a:p>
            <a:pPr algn="r" rtl="1"/>
            <a:r>
              <a:rPr lang="fa-IR" dirty="0" smtClean="0"/>
              <a:t>تکرار</a:t>
            </a:r>
          </a:p>
          <a:p>
            <a:pPr algn="r" rtl="1"/>
            <a:r>
              <a:rPr lang="fa-IR" dirty="0" smtClean="0"/>
              <a:t>پیشگیری از اکسپوژر</a:t>
            </a:r>
            <a:endParaRPr lang="en-US" dirty="0"/>
          </a:p>
        </p:txBody>
      </p:sp>
    </p:spTree>
    <p:extLst>
      <p:ext uri="{BB962C8B-B14F-4D97-AF65-F5344CB8AC3E}">
        <p14:creationId xmlns:p14="http://schemas.microsoft.com/office/powerpoint/2010/main" val="118469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بهداشت در محل کار</a:t>
            </a:r>
            <a:endParaRPr lang="en-US" dirty="0"/>
          </a:p>
        </p:txBody>
      </p:sp>
      <p:sp>
        <p:nvSpPr>
          <p:cNvPr id="3" name="Content Placeholder 2"/>
          <p:cNvSpPr>
            <a:spLocks noGrp="1"/>
          </p:cNvSpPr>
          <p:nvPr>
            <p:ph idx="1"/>
          </p:nvPr>
        </p:nvSpPr>
        <p:spPr/>
        <p:txBody>
          <a:bodyPr/>
          <a:lstStyle/>
          <a:p>
            <a:pPr algn="r" rtl="1"/>
            <a:r>
              <a:rPr lang="fa-IR" dirty="0" smtClean="0"/>
              <a:t>فراهم کردن امکانات رعایت بهداشت شخصی</a:t>
            </a:r>
          </a:p>
          <a:p>
            <a:pPr algn="r" rtl="1"/>
            <a:r>
              <a:rPr lang="fa-IR" dirty="0" smtClean="0"/>
              <a:t>ممنوعیت خوردن و آشامیدن</a:t>
            </a:r>
          </a:p>
          <a:p>
            <a:pPr algn="r" rtl="1"/>
            <a:r>
              <a:rPr lang="fa-IR" dirty="0" smtClean="0"/>
              <a:t>ضد عفونی کردن وسایل حقاظت شخصی</a:t>
            </a:r>
            <a:endParaRPr lang="en-US" dirty="0"/>
          </a:p>
        </p:txBody>
      </p:sp>
    </p:spTree>
    <p:extLst>
      <p:ext uri="{BB962C8B-B14F-4D97-AF65-F5344CB8AC3E}">
        <p14:creationId xmlns:p14="http://schemas.microsoft.com/office/powerpoint/2010/main" val="82995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ایمنی و سلامت</a:t>
            </a:r>
            <a:endParaRPr lang="en-US" dirty="0"/>
          </a:p>
        </p:txBody>
      </p:sp>
      <p:sp>
        <p:nvSpPr>
          <p:cNvPr id="3" name="Content Placeholder 2"/>
          <p:cNvSpPr>
            <a:spLocks noGrp="1"/>
          </p:cNvSpPr>
          <p:nvPr>
            <p:ph idx="1"/>
          </p:nvPr>
        </p:nvSpPr>
        <p:spPr/>
        <p:txBody>
          <a:bodyPr/>
          <a:lstStyle/>
          <a:p>
            <a:pPr algn="r" rtl="1"/>
            <a:r>
              <a:rPr lang="fa-IR" dirty="0" smtClean="0"/>
              <a:t>آشنایی کادر مطب با ریسک زباله ها</a:t>
            </a:r>
          </a:p>
          <a:p>
            <a:pPr algn="r" rtl="1"/>
            <a:r>
              <a:rPr lang="fa-IR" dirty="0" smtClean="0"/>
              <a:t>وسایل حفاطت شخصی</a:t>
            </a:r>
          </a:p>
          <a:p>
            <a:pPr algn="r" rtl="1"/>
            <a:r>
              <a:rPr lang="fa-IR" dirty="0" smtClean="0"/>
              <a:t>معاینات سالانه</a:t>
            </a:r>
          </a:p>
          <a:p>
            <a:pPr algn="r" rtl="1"/>
            <a:r>
              <a:rPr lang="fa-IR" dirty="0" smtClean="0"/>
              <a:t>گزارش نیدل استیک</a:t>
            </a:r>
            <a:endParaRPr lang="en-US" dirty="0"/>
          </a:p>
        </p:txBody>
      </p:sp>
    </p:spTree>
    <p:extLst>
      <p:ext uri="{BB962C8B-B14F-4D97-AF65-F5344CB8AC3E}">
        <p14:creationId xmlns:p14="http://schemas.microsoft.com/office/powerpoint/2010/main" val="358171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پسماند</a:t>
            </a:r>
            <a:r>
              <a:rPr lang="en-US" dirty="0" smtClean="0"/>
              <a:t> </a:t>
            </a:r>
            <a:r>
              <a:rPr lang="fa-IR" dirty="0" smtClean="0"/>
              <a:t> در مطب دندانپزشکی</a:t>
            </a:r>
            <a:endParaRPr lang="fa-IR" dirty="0"/>
          </a:p>
        </p:txBody>
      </p:sp>
      <p:sp>
        <p:nvSpPr>
          <p:cNvPr id="3" name="Content Placeholder 2"/>
          <p:cNvSpPr>
            <a:spLocks noGrp="1"/>
          </p:cNvSpPr>
          <p:nvPr>
            <p:ph idx="1"/>
          </p:nvPr>
        </p:nvSpPr>
        <p:spPr/>
        <p:txBody>
          <a:bodyPr/>
          <a:lstStyle/>
          <a:p>
            <a:r>
              <a:rPr lang="fa-IR" dirty="0" smtClean="0"/>
              <a:t>بیشتر مطبهای دندانپزشکی 4 نوع پسماند تولید میکنند</a:t>
            </a:r>
          </a:p>
          <a:p>
            <a:r>
              <a:rPr lang="fa-IR" dirty="0" smtClean="0"/>
              <a:t>پسماند کلینیکی</a:t>
            </a:r>
          </a:p>
          <a:p>
            <a:r>
              <a:rPr lang="fa-IR" dirty="0" smtClean="0"/>
              <a:t>پسماند دارویی</a:t>
            </a:r>
          </a:p>
          <a:p>
            <a:r>
              <a:rPr lang="fa-IR" dirty="0" smtClean="0"/>
              <a:t>پسماند </a:t>
            </a:r>
            <a:r>
              <a:rPr lang="en-US" dirty="0"/>
              <a:t>Offensive</a:t>
            </a:r>
          </a:p>
          <a:p>
            <a:r>
              <a:rPr lang="fa-IR" dirty="0" smtClean="0"/>
              <a:t>پسماند تجاری</a:t>
            </a:r>
            <a:endParaRPr lang="fa-IR" dirty="0"/>
          </a:p>
        </p:txBody>
      </p:sp>
    </p:spTree>
    <p:extLst>
      <p:ext uri="{BB962C8B-B14F-4D97-AF65-F5344CB8AC3E}">
        <p14:creationId xmlns:p14="http://schemas.microsoft.com/office/powerpoint/2010/main" val="292901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1390918" y="244698"/>
            <a:ext cx="9736428" cy="6242033"/>
          </a:xfrm>
          <a:prstGeom prst="rect">
            <a:avLst/>
          </a:prstGeom>
        </p:spPr>
      </p:pic>
      <p:sp>
        <p:nvSpPr>
          <p:cNvPr id="3" name="Rectangle 2"/>
          <p:cNvSpPr/>
          <p:nvPr/>
        </p:nvSpPr>
        <p:spPr>
          <a:xfrm>
            <a:off x="5554826" y="3244334"/>
            <a:ext cx="1082348" cy="369332"/>
          </a:xfrm>
          <a:prstGeom prst="rect">
            <a:avLst/>
          </a:prstGeom>
        </p:spPr>
        <p:txBody>
          <a:bodyPr wrap="none">
            <a:spAutoFit/>
          </a:bodyPr>
          <a:lstStyle/>
          <a:p>
            <a:r>
              <a:rPr lang="fa-IR" dirty="0"/>
              <a:t>انواع پسماند</a:t>
            </a:r>
            <a:endParaRPr lang="en-US" dirty="0"/>
          </a:p>
        </p:txBody>
      </p:sp>
    </p:spTree>
    <p:extLst>
      <p:ext uri="{BB962C8B-B14F-4D97-AF65-F5344CB8AC3E}">
        <p14:creationId xmlns:p14="http://schemas.microsoft.com/office/powerpoint/2010/main" val="200073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مدیریت زباله دندانپزشکی</a:t>
            </a:r>
            <a:endParaRPr lang="en-US" dirty="0"/>
          </a:p>
        </p:txBody>
      </p:sp>
      <p:sp>
        <p:nvSpPr>
          <p:cNvPr id="3" name="Content Placeholder 2"/>
          <p:cNvSpPr>
            <a:spLocks noGrp="1"/>
          </p:cNvSpPr>
          <p:nvPr>
            <p:ph idx="1"/>
          </p:nvPr>
        </p:nvSpPr>
        <p:spPr/>
        <p:txBody>
          <a:bodyPr/>
          <a:lstStyle/>
          <a:p>
            <a:pPr algn="r" rtl="1"/>
            <a:r>
              <a:rPr lang="fa-IR" dirty="0" smtClean="0"/>
              <a:t>تنها تولید کننده زباله حطرناک باید آن را لمس کند</a:t>
            </a:r>
          </a:p>
          <a:p>
            <a:pPr algn="r" rtl="1"/>
            <a:r>
              <a:rPr lang="fa-IR" dirty="0" smtClean="0"/>
              <a:t>جداسازی و نگهداری</a:t>
            </a:r>
            <a:endParaRPr lang="en-US" dirty="0"/>
          </a:p>
        </p:txBody>
      </p:sp>
    </p:spTree>
    <p:extLst>
      <p:ext uri="{BB962C8B-B14F-4D97-AF65-F5344CB8AC3E}">
        <p14:creationId xmlns:p14="http://schemas.microsoft.com/office/powerpoint/2010/main" val="165525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جداسازی  زباله ها</a:t>
            </a:r>
            <a:endParaRPr lang="fa-IR" dirty="0"/>
          </a:p>
        </p:txBody>
      </p:sp>
      <p:pic>
        <p:nvPicPr>
          <p:cNvPr id="5" name="Content Placeholder 4"/>
          <p:cNvPicPr>
            <a:picLocks noGrp="1" noChangeAspect="1"/>
          </p:cNvPicPr>
          <p:nvPr>
            <p:ph idx="1"/>
          </p:nvPr>
        </p:nvPicPr>
        <p:blipFill>
          <a:blip r:embed="rId2"/>
          <a:stretch>
            <a:fillRect/>
          </a:stretch>
        </p:blipFill>
        <p:spPr>
          <a:xfrm>
            <a:off x="103340" y="2147888"/>
            <a:ext cx="12088660" cy="4091547"/>
          </a:xfrm>
          <a:prstGeom prst="rect">
            <a:avLst/>
          </a:prstGeom>
        </p:spPr>
      </p:pic>
    </p:spTree>
    <p:extLst>
      <p:ext uri="{BB962C8B-B14F-4D97-AF65-F5344CB8AC3E}">
        <p14:creationId xmlns:p14="http://schemas.microsoft.com/office/powerpoint/2010/main" val="3015423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ثبوت رادیوگرافی وفویل سربی</a:t>
            </a:r>
            <a:endParaRPr lang="fa-IR" dirty="0"/>
          </a:p>
        </p:txBody>
      </p:sp>
      <p:sp>
        <p:nvSpPr>
          <p:cNvPr id="3" name="Content Placeholder 2"/>
          <p:cNvSpPr>
            <a:spLocks noGrp="1"/>
          </p:cNvSpPr>
          <p:nvPr>
            <p:ph idx="1"/>
          </p:nvPr>
        </p:nvSpPr>
        <p:spPr/>
        <p:txBody>
          <a:bodyPr/>
          <a:lstStyle/>
          <a:p>
            <a:r>
              <a:rPr lang="fa-IR" dirty="0" smtClean="0"/>
              <a:t>جز مواد خطرناک محسوب میشوند</a:t>
            </a:r>
          </a:p>
          <a:p>
            <a:r>
              <a:rPr lang="fa-IR" dirty="0" smtClean="0"/>
              <a:t>در سطلهای بدون لیکیج باید نگهداری شوند و برای امحا به شهرداری داده شود</a:t>
            </a:r>
            <a:endParaRPr lang="fa-IR" dirty="0"/>
          </a:p>
        </p:txBody>
      </p:sp>
    </p:spTree>
    <p:extLst>
      <p:ext uri="{BB962C8B-B14F-4D97-AF65-F5344CB8AC3E}">
        <p14:creationId xmlns:p14="http://schemas.microsoft.com/office/powerpoint/2010/main" val="151855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srcRect r="3839" b="41142"/>
          <a:stretch/>
        </p:blipFill>
        <p:spPr>
          <a:xfrm>
            <a:off x="1402495" y="-13447"/>
            <a:ext cx="10188869" cy="6565930"/>
          </a:xfrm>
          <a:prstGeom prst="rect">
            <a:avLst/>
          </a:prstGeom>
        </p:spPr>
      </p:pic>
      <p:pic>
        <p:nvPicPr>
          <p:cNvPr id="3" name="Picture 2"/>
          <p:cNvPicPr>
            <a:picLocks noChangeAspect="1"/>
          </p:cNvPicPr>
          <p:nvPr/>
        </p:nvPicPr>
        <p:blipFill>
          <a:blip r:embed="rId3"/>
          <a:stretch>
            <a:fillRect/>
          </a:stretch>
        </p:blipFill>
        <p:spPr>
          <a:xfrm>
            <a:off x="10435365" y="887506"/>
            <a:ext cx="1720293" cy="1695926"/>
          </a:xfrm>
          <a:prstGeom prst="rect">
            <a:avLst/>
          </a:prstGeom>
        </p:spPr>
      </p:pic>
      <p:pic>
        <p:nvPicPr>
          <p:cNvPr id="5" name="Picture 4"/>
          <p:cNvPicPr>
            <a:picLocks noChangeAspect="1"/>
          </p:cNvPicPr>
          <p:nvPr/>
        </p:nvPicPr>
        <p:blipFill>
          <a:blip r:embed="rId4"/>
          <a:stretch>
            <a:fillRect/>
          </a:stretch>
        </p:blipFill>
        <p:spPr>
          <a:xfrm>
            <a:off x="10690412" y="2583432"/>
            <a:ext cx="1435138" cy="1896264"/>
          </a:xfrm>
          <a:prstGeom prst="rect">
            <a:avLst/>
          </a:prstGeom>
        </p:spPr>
      </p:pic>
      <p:pic>
        <p:nvPicPr>
          <p:cNvPr id="6" name="Picture 5"/>
          <p:cNvPicPr>
            <a:picLocks noChangeAspect="1"/>
          </p:cNvPicPr>
          <p:nvPr/>
        </p:nvPicPr>
        <p:blipFill>
          <a:blip r:embed="rId5"/>
          <a:stretch>
            <a:fillRect/>
          </a:stretch>
        </p:blipFill>
        <p:spPr>
          <a:xfrm>
            <a:off x="359527" y="3229758"/>
            <a:ext cx="1426923" cy="1783654"/>
          </a:xfrm>
          <a:prstGeom prst="rect">
            <a:avLst/>
          </a:prstGeom>
        </p:spPr>
      </p:pic>
      <p:pic>
        <p:nvPicPr>
          <p:cNvPr id="7" name="Picture 6"/>
          <p:cNvPicPr>
            <a:picLocks noChangeAspect="1"/>
          </p:cNvPicPr>
          <p:nvPr/>
        </p:nvPicPr>
        <p:blipFill>
          <a:blip r:embed="rId6"/>
          <a:stretch>
            <a:fillRect/>
          </a:stretch>
        </p:blipFill>
        <p:spPr>
          <a:xfrm>
            <a:off x="141488" y="5013412"/>
            <a:ext cx="1915912" cy="1915912"/>
          </a:xfrm>
          <a:prstGeom prst="rect">
            <a:avLst/>
          </a:prstGeom>
        </p:spPr>
      </p:pic>
    </p:spTree>
    <p:extLst>
      <p:ext uri="{BB962C8B-B14F-4D97-AF65-F5344CB8AC3E}">
        <p14:creationId xmlns:p14="http://schemas.microsoft.com/office/powerpoint/2010/main" val="24446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زباله چیست</a:t>
            </a:r>
            <a:endParaRPr lang="fa-IR" dirty="0"/>
          </a:p>
        </p:txBody>
      </p:sp>
      <p:sp>
        <p:nvSpPr>
          <p:cNvPr id="3" name="Content Placeholder 2"/>
          <p:cNvSpPr>
            <a:spLocks noGrp="1"/>
          </p:cNvSpPr>
          <p:nvPr>
            <p:ph idx="1"/>
          </p:nvPr>
        </p:nvSpPr>
        <p:spPr/>
        <p:txBody>
          <a:bodyPr/>
          <a:lstStyle/>
          <a:p>
            <a:pPr algn="just"/>
            <a:r>
              <a:rPr lang="fa-IR" dirty="0">
                <a:solidFill>
                  <a:srgbClr val="FF0000"/>
                </a:solidFill>
              </a:rPr>
              <a:t>پسماند يا زباله </a:t>
            </a:r>
            <a:r>
              <a:rPr lang="fa-IR" dirty="0"/>
              <a:t>به مواد جامد، مايع و گاز( غير از فاضلاب) گفته مي شود كه بطور مستقيم يا غير مستقيم حاصل فعاليت انسان بوده و از نظر توليد كنــنده زايد تلقي مي گردد</a:t>
            </a:r>
            <a:r>
              <a:rPr lang="fa-IR" dirty="0" smtClean="0"/>
              <a:t>.</a:t>
            </a:r>
          </a:p>
          <a:p>
            <a:pPr algn="just"/>
            <a:r>
              <a:rPr lang="fa-IR" dirty="0"/>
              <a:t>1- </a:t>
            </a:r>
            <a:r>
              <a:rPr lang="fa-IR" dirty="0">
                <a:solidFill>
                  <a:srgbClr val="FF0000"/>
                </a:solidFill>
              </a:rPr>
              <a:t>پسماندهاي عادي</a:t>
            </a:r>
            <a:r>
              <a:rPr lang="fa-IR" dirty="0"/>
              <a:t>: به پسماندهايي گفته مي شود كه به صورت معمول از فعاليت هاي روزمره انسان ها در شهرها، روستاها و خارج از آْنها توليد مي شود. از قبيل زباله هاي خانگي و نخاله هاي </a:t>
            </a:r>
            <a:r>
              <a:rPr lang="fa-IR" dirty="0" smtClean="0"/>
              <a:t>ساختماني</a:t>
            </a:r>
          </a:p>
          <a:p>
            <a:pPr algn="just"/>
            <a:r>
              <a:rPr lang="fa-IR" dirty="0"/>
              <a:t>2-</a:t>
            </a:r>
            <a:r>
              <a:rPr lang="fa-IR" dirty="0">
                <a:solidFill>
                  <a:srgbClr val="FF0000"/>
                </a:solidFill>
              </a:rPr>
              <a:t> پسماندهاي پزشكي </a:t>
            </a:r>
            <a:r>
              <a:rPr lang="fa-IR" dirty="0"/>
              <a:t>: به كليه پسماندهاي عفوني و زيان آور ناشي از بيمارستانها، مراكز بهداشتي، درماني، آزمايشگاههاي تخصصي طبي و ساير مراكز مشابه گفته مي شود.</a:t>
            </a:r>
          </a:p>
        </p:txBody>
      </p:sp>
    </p:spTree>
    <p:extLst>
      <p:ext uri="{BB962C8B-B14F-4D97-AF65-F5344CB8AC3E}">
        <p14:creationId xmlns:p14="http://schemas.microsoft.com/office/powerpoint/2010/main" val="691485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8076" r="3839"/>
          <a:stretch/>
        </p:blipFill>
        <p:spPr>
          <a:xfrm>
            <a:off x="629603" y="1371600"/>
            <a:ext cx="11310009" cy="5191378"/>
          </a:xfrm>
          <a:prstGeom prst="rect">
            <a:avLst/>
          </a:prstGeom>
        </p:spPr>
      </p:pic>
      <p:pic>
        <p:nvPicPr>
          <p:cNvPr id="5" name="Picture 4"/>
          <p:cNvPicPr>
            <a:picLocks noChangeAspect="1"/>
          </p:cNvPicPr>
          <p:nvPr/>
        </p:nvPicPr>
        <p:blipFill>
          <a:blip r:embed="rId3"/>
          <a:stretch>
            <a:fillRect/>
          </a:stretch>
        </p:blipFill>
        <p:spPr>
          <a:xfrm>
            <a:off x="10286907" y="-204626"/>
            <a:ext cx="2133785" cy="2145978"/>
          </a:xfrm>
          <a:prstGeom prst="rect">
            <a:avLst/>
          </a:prstGeom>
        </p:spPr>
      </p:pic>
      <p:sp>
        <p:nvSpPr>
          <p:cNvPr id="2" name="Title 1"/>
          <p:cNvSpPr>
            <a:spLocks noGrp="1"/>
          </p:cNvSpPr>
          <p:nvPr>
            <p:ph type="title"/>
          </p:nvPr>
        </p:nvSpPr>
        <p:spPr/>
        <p:txBody>
          <a:bodyPr/>
          <a:lstStyle/>
          <a:p>
            <a:endParaRPr lang="fa-IR" dirty="0"/>
          </a:p>
        </p:txBody>
      </p:sp>
      <p:pic>
        <p:nvPicPr>
          <p:cNvPr id="6" name="Content Placeholder 3"/>
          <p:cNvPicPr>
            <a:picLocks noChangeAspect="1"/>
          </p:cNvPicPr>
          <p:nvPr/>
        </p:nvPicPr>
        <p:blipFill>
          <a:blip r:embed="rId4"/>
          <a:stretch>
            <a:fillRect/>
          </a:stretch>
        </p:blipFill>
        <p:spPr>
          <a:xfrm>
            <a:off x="0" y="1729715"/>
            <a:ext cx="1634836" cy="1428494"/>
          </a:xfrm>
          <a:prstGeom prst="rect">
            <a:avLst/>
          </a:prstGeom>
        </p:spPr>
      </p:pic>
      <p:pic>
        <p:nvPicPr>
          <p:cNvPr id="7" name="Picture 6"/>
          <p:cNvPicPr>
            <a:picLocks noChangeAspect="1"/>
          </p:cNvPicPr>
          <p:nvPr/>
        </p:nvPicPr>
        <p:blipFill>
          <a:blip r:embed="rId5"/>
          <a:stretch>
            <a:fillRect/>
          </a:stretch>
        </p:blipFill>
        <p:spPr>
          <a:xfrm>
            <a:off x="10315493" y="2898992"/>
            <a:ext cx="1726739" cy="1726739"/>
          </a:xfrm>
          <a:prstGeom prst="rect">
            <a:avLst/>
          </a:prstGeom>
        </p:spPr>
      </p:pic>
      <p:pic>
        <p:nvPicPr>
          <p:cNvPr id="8" name="Picture 7"/>
          <p:cNvPicPr>
            <a:picLocks noChangeAspect="1"/>
          </p:cNvPicPr>
          <p:nvPr/>
        </p:nvPicPr>
        <p:blipFill>
          <a:blip r:embed="rId6"/>
          <a:stretch>
            <a:fillRect/>
          </a:stretch>
        </p:blipFill>
        <p:spPr>
          <a:xfrm>
            <a:off x="10458156" y="4373098"/>
            <a:ext cx="1441411" cy="1441411"/>
          </a:xfrm>
          <a:prstGeom prst="rect">
            <a:avLst/>
          </a:prstGeom>
        </p:spPr>
      </p:pic>
      <p:pic>
        <p:nvPicPr>
          <p:cNvPr id="9" name="Picture 8"/>
          <p:cNvPicPr>
            <a:picLocks noChangeAspect="1"/>
          </p:cNvPicPr>
          <p:nvPr/>
        </p:nvPicPr>
        <p:blipFill>
          <a:blip r:embed="rId7"/>
          <a:stretch>
            <a:fillRect/>
          </a:stretch>
        </p:blipFill>
        <p:spPr>
          <a:xfrm>
            <a:off x="-46650" y="4625731"/>
            <a:ext cx="1352506" cy="1352506"/>
          </a:xfrm>
          <a:prstGeom prst="rect">
            <a:avLst/>
          </a:prstGeom>
        </p:spPr>
      </p:pic>
    </p:spTree>
    <p:extLst>
      <p:ext uri="{BB962C8B-B14F-4D97-AF65-F5344CB8AC3E}">
        <p14:creationId xmlns:p14="http://schemas.microsoft.com/office/powerpoint/2010/main" val="36041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83293" y="2822575"/>
            <a:ext cx="2820193" cy="2820193"/>
          </a:xfrm>
          <a:prstGeom prst="rect">
            <a:avLst/>
          </a:prstGeom>
        </p:spPr>
      </p:pic>
      <p:pic>
        <p:nvPicPr>
          <p:cNvPr id="5" name="Picture 4"/>
          <p:cNvPicPr>
            <a:picLocks noChangeAspect="1"/>
          </p:cNvPicPr>
          <p:nvPr/>
        </p:nvPicPr>
        <p:blipFill>
          <a:blip r:embed="rId3"/>
          <a:stretch>
            <a:fillRect/>
          </a:stretch>
        </p:blipFill>
        <p:spPr>
          <a:xfrm>
            <a:off x="225309" y="365125"/>
            <a:ext cx="2152650" cy="2124075"/>
          </a:xfrm>
          <a:prstGeom prst="rect">
            <a:avLst/>
          </a:prstGeom>
        </p:spPr>
      </p:pic>
      <p:pic>
        <p:nvPicPr>
          <p:cNvPr id="6" name="Picture 5"/>
          <p:cNvPicPr>
            <a:picLocks noChangeAspect="1"/>
          </p:cNvPicPr>
          <p:nvPr/>
        </p:nvPicPr>
        <p:blipFill>
          <a:blip r:embed="rId4"/>
          <a:stretch>
            <a:fillRect/>
          </a:stretch>
        </p:blipFill>
        <p:spPr>
          <a:xfrm>
            <a:off x="2610724" y="365125"/>
            <a:ext cx="1857375" cy="2457450"/>
          </a:xfrm>
          <a:prstGeom prst="rect">
            <a:avLst/>
          </a:prstGeom>
        </p:spPr>
      </p:pic>
      <p:pic>
        <p:nvPicPr>
          <p:cNvPr id="7" name="Picture 6"/>
          <p:cNvPicPr>
            <a:picLocks noChangeAspect="1"/>
          </p:cNvPicPr>
          <p:nvPr/>
        </p:nvPicPr>
        <p:blipFill>
          <a:blip r:embed="rId5"/>
          <a:stretch>
            <a:fillRect/>
          </a:stretch>
        </p:blipFill>
        <p:spPr>
          <a:xfrm>
            <a:off x="5338873" y="515452"/>
            <a:ext cx="1845698" cy="2307123"/>
          </a:xfrm>
          <a:prstGeom prst="rect">
            <a:avLst/>
          </a:prstGeom>
        </p:spPr>
      </p:pic>
      <p:pic>
        <p:nvPicPr>
          <p:cNvPr id="8" name="Picture 7"/>
          <p:cNvPicPr>
            <a:picLocks noChangeAspect="1"/>
          </p:cNvPicPr>
          <p:nvPr/>
        </p:nvPicPr>
        <p:blipFill>
          <a:blip r:embed="rId6"/>
          <a:stretch>
            <a:fillRect/>
          </a:stretch>
        </p:blipFill>
        <p:spPr>
          <a:xfrm>
            <a:off x="8543001" y="597450"/>
            <a:ext cx="2143125" cy="2143125"/>
          </a:xfrm>
          <a:prstGeom prst="rect">
            <a:avLst/>
          </a:prstGeom>
        </p:spPr>
      </p:pic>
      <p:pic>
        <p:nvPicPr>
          <p:cNvPr id="9" name="Picture 8"/>
          <p:cNvPicPr>
            <a:picLocks noChangeAspect="1"/>
          </p:cNvPicPr>
          <p:nvPr/>
        </p:nvPicPr>
        <p:blipFill>
          <a:blip r:embed="rId7"/>
          <a:stretch>
            <a:fillRect/>
          </a:stretch>
        </p:blipFill>
        <p:spPr>
          <a:xfrm>
            <a:off x="477124" y="3189353"/>
            <a:ext cx="2133600" cy="2143125"/>
          </a:xfrm>
          <a:prstGeom prst="rect">
            <a:avLst/>
          </a:prstGeom>
        </p:spPr>
      </p:pic>
      <p:pic>
        <p:nvPicPr>
          <p:cNvPr id="11" name="Picture 10"/>
          <p:cNvPicPr>
            <a:picLocks noChangeAspect="1"/>
          </p:cNvPicPr>
          <p:nvPr/>
        </p:nvPicPr>
        <p:blipFill>
          <a:blip r:embed="rId8"/>
          <a:stretch>
            <a:fillRect/>
          </a:stretch>
        </p:blipFill>
        <p:spPr>
          <a:xfrm>
            <a:off x="7338045" y="2923541"/>
            <a:ext cx="2857500" cy="2857500"/>
          </a:xfrm>
          <a:prstGeom prst="rect">
            <a:avLst/>
          </a:prstGeom>
        </p:spPr>
      </p:pic>
      <p:pic>
        <p:nvPicPr>
          <p:cNvPr id="12" name="Picture 11"/>
          <p:cNvPicPr>
            <a:picLocks noChangeAspect="1"/>
          </p:cNvPicPr>
          <p:nvPr/>
        </p:nvPicPr>
        <p:blipFill>
          <a:blip r:embed="rId9"/>
          <a:stretch>
            <a:fillRect/>
          </a:stretch>
        </p:blipFill>
        <p:spPr>
          <a:xfrm>
            <a:off x="9648003" y="3280728"/>
            <a:ext cx="2143125" cy="2143125"/>
          </a:xfrm>
          <a:prstGeom prst="rect">
            <a:avLst/>
          </a:prstGeom>
        </p:spPr>
      </p:pic>
      <p:pic>
        <p:nvPicPr>
          <p:cNvPr id="13" name="Picture 12"/>
          <p:cNvPicPr>
            <a:picLocks noChangeAspect="1"/>
          </p:cNvPicPr>
          <p:nvPr/>
        </p:nvPicPr>
        <p:blipFill>
          <a:blip r:embed="rId10"/>
          <a:stretch>
            <a:fillRect/>
          </a:stretch>
        </p:blipFill>
        <p:spPr>
          <a:xfrm>
            <a:off x="4666741" y="2996468"/>
            <a:ext cx="2858518" cy="2858518"/>
          </a:xfrm>
          <a:prstGeom prst="rect">
            <a:avLst/>
          </a:prstGeom>
        </p:spPr>
      </p:pic>
    </p:spTree>
    <p:extLst>
      <p:ext uri="{BB962C8B-B14F-4D97-AF65-F5344CB8AC3E}">
        <p14:creationId xmlns:p14="http://schemas.microsoft.com/office/powerpoint/2010/main" val="3558482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پسماند آناتومیکال  و دندان</a:t>
            </a:r>
            <a:endParaRPr lang="fa-IR" dirty="0"/>
          </a:p>
        </p:txBody>
      </p:sp>
      <p:sp>
        <p:nvSpPr>
          <p:cNvPr id="3" name="Content Placeholder 2"/>
          <p:cNvSpPr>
            <a:spLocks noGrp="1"/>
          </p:cNvSpPr>
          <p:nvPr>
            <p:ph idx="1"/>
          </p:nvPr>
        </p:nvSpPr>
        <p:spPr/>
        <p:txBody>
          <a:bodyPr/>
          <a:lstStyle/>
          <a:p>
            <a:r>
              <a:rPr lang="fa-IR" dirty="0" smtClean="0"/>
              <a:t>نمونه های جراحی بیماران باید در کیسه زباله زرد دفع شود و سوزانده شود این نمونه ها میتواند باعث تشویش افراد شوند</a:t>
            </a:r>
          </a:p>
          <a:p>
            <a:r>
              <a:rPr lang="fa-IR" dirty="0" smtClean="0"/>
              <a:t>دندانها در این دسته قرار نمیگیرند چرا که این احساس تشویش و نگرانی را ایجاد نمیکنند</a:t>
            </a:r>
          </a:p>
          <a:p>
            <a:pPr lvl="1"/>
            <a:r>
              <a:rPr lang="fa-IR" dirty="0" smtClean="0"/>
              <a:t>در پسماندهای تیز عفونی دفع کرد</a:t>
            </a:r>
          </a:p>
          <a:p>
            <a:r>
              <a:rPr lang="fa-IR" dirty="0" smtClean="0"/>
              <a:t>دندانها حاوی امالگام هرگز نباید سوزانده شوند  یا از روشهای آلترناتیو استفاده شوند بلکه باید ازسایر زباله های کلینیکی جدا شود  و در یک سطل پلاستیکی محکم نگهداری شده </a:t>
            </a:r>
            <a:endParaRPr lang="fa-IR" dirty="0"/>
          </a:p>
        </p:txBody>
      </p:sp>
      <p:pic>
        <p:nvPicPr>
          <p:cNvPr id="4" name="Picture 3"/>
          <p:cNvPicPr>
            <a:picLocks noChangeAspect="1"/>
          </p:cNvPicPr>
          <p:nvPr/>
        </p:nvPicPr>
        <p:blipFill>
          <a:blip r:embed="rId2"/>
          <a:stretch>
            <a:fillRect/>
          </a:stretch>
        </p:blipFill>
        <p:spPr>
          <a:xfrm>
            <a:off x="87725" y="2601686"/>
            <a:ext cx="972152" cy="1284515"/>
          </a:xfrm>
          <a:prstGeom prst="rect">
            <a:avLst/>
          </a:prstGeom>
        </p:spPr>
      </p:pic>
    </p:spTree>
    <p:extLst>
      <p:ext uri="{BB962C8B-B14F-4D97-AF65-F5344CB8AC3E}">
        <p14:creationId xmlns:p14="http://schemas.microsoft.com/office/powerpoint/2010/main" val="30687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a:t>biohazard </a:t>
            </a:r>
            <a:r>
              <a:rPr lang="en-US" dirty="0" smtClean="0"/>
              <a:t>bags</a:t>
            </a:r>
            <a:endParaRPr lang="fa-IR" dirty="0" smtClean="0"/>
          </a:p>
          <a:p>
            <a:r>
              <a:rPr lang="en-US" dirty="0"/>
              <a:t>hazardous </a:t>
            </a:r>
            <a:r>
              <a:rPr lang="en-US" dirty="0" smtClean="0"/>
              <a:t>waste</a:t>
            </a:r>
          </a:p>
          <a:p>
            <a:r>
              <a:rPr lang="en-US" dirty="0"/>
              <a:t>biomedical waste</a:t>
            </a:r>
            <a:endParaRPr lang="fa-IR" dirty="0"/>
          </a:p>
        </p:txBody>
      </p:sp>
    </p:spTree>
    <p:extLst>
      <p:ext uri="{BB962C8B-B14F-4D97-AF65-F5344CB8AC3E}">
        <p14:creationId xmlns:p14="http://schemas.microsoft.com/office/powerpoint/2010/main" val="1114173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زباله یک چالش زیست محیط در دنیای جدید است</a:t>
            </a:r>
          </a:p>
          <a:p>
            <a:r>
              <a:rPr lang="fa-IR" dirty="0" smtClean="0"/>
              <a:t>زباله نتیجه مستقیم فعالیت انسان است  و میزان زباله تولید شده اغلب نشاندهنده  قدرت اقتصادی ومیزان تکامل یک جامعه است</a:t>
            </a:r>
          </a:p>
          <a:p>
            <a:r>
              <a:rPr lang="fa-IR" dirty="0" smtClean="0"/>
              <a:t>دندانپزشکی باعث حفط سلامت دهان  میشوند و برای رسیدن به این هدف از وسایل و مواد مختلفی استفاده میشود که متاسفانه بعضی از این مواد مثل فلزات سنگین و زباله های بیومدیکال  محیط را دچار چالش میکنند</a:t>
            </a:r>
          </a:p>
          <a:p>
            <a:r>
              <a:rPr lang="fa-IR" dirty="0" smtClean="0"/>
              <a:t>دندانپزشکان مقدار زیادی زباله محتوی پلاستیک لاتکس شیشه نخ و سایر مواد تولید میکنند که ممکن است با خون آلوده باشند</a:t>
            </a:r>
          </a:p>
          <a:p>
            <a:r>
              <a:rPr lang="fa-IR" dirty="0" smtClean="0"/>
              <a:t>بیشتر دندانپزشکان جهت درمان بیماران از سوزن و تیغ  و سرنگ استفاده میکنند</a:t>
            </a:r>
            <a:endParaRPr lang="fa-IR" dirty="0"/>
          </a:p>
        </p:txBody>
      </p:sp>
    </p:spTree>
    <p:extLst>
      <p:ext uri="{BB962C8B-B14F-4D97-AF65-F5344CB8AC3E}">
        <p14:creationId xmlns:p14="http://schemas.microsoft.com/office/powerpoint/2010/main" val="381192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دفع نامناسب زباله ها میتواند باعث نیدل استیک  و انتشار بیماری در کارکنان مراکز درمانی بجه ها کارکنان شهرداری شود</a:t>
            </a:r>
            <a:endParaRPr lang="fa-IR" dirty="0"/>
          </a:p>
        </p:txBody>
      </p:sp>
    </p:spTree>
    <p:extLst>
      <p:ext uri="{BB962C8B-B14F-4D97-AF65-F5344CB8AC3E}">
        <p14:creationId xmlns:p14="http://schemas.microsoft.com/office/powerpoint/2010/main" val="380075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آمالگام </a:t>
            </a:r>
            <a:endParaRPr lang="fa-IR" dirty="0"/>
          </a:p>
        </p:txBody>
      </p:sp>
      <p:sp>
        <p:nvSpPr>
          <p:cNvPr id="3" name="Content Placeholder 2"/>
          <p:cNvSpPr>
            <a:spLocks noGrp="1"/>
          </p:cNvSpPr>
          <p:nvPr>
            <p:ph idx="1"/>
          </p:nvPr>
        </p:nvSpPr>
        <p:spPr/>
        <p:txBody>
          <a:bodyPr/>
          <a:lstStyle/>
          <a:p>
            <a:r>
              <a:rPr lang="fa-IR" dirty="0" smtClean="0"/>
              <a:t>اقداماتی که میشود انجام داد که مقدار زباله جیوه  کاهش یابد</a:t>
            </a:r>
          </a:p>
          <a:p>
            <a:pPr lvl="1"/>
            <a:r>
              <a:rPr lang="fa-IR" dirty="0" smtClean="0"/>
              <a:t>استفاده از مواد ترمیمی جایگزین در شرایطی که موثر و قابل ارائه هستند</a:t>
            </a:r>
          </a:p>
          <a:p>
            <a:pPr lvl="1"/>
            <a:r>
              <a:rPr lang="fa-IR" dirty="0" smtClean="0"/>
              <a:t>استفاده از آمالگامهای کپسولی</a:t>
            </a:r>
          </a:p>
          <a:p>
            <a:pPr lvl="1"/>
            <a:r>
              <a:rPr lang="fa-IR" dirty="0" smtClean="0"/>
              <a:t>جمع آوری تمام آمالگامهای  اضافه و نگهداری در مخزنی که بر روی آن نوشته آمالگام دور ریختنی</a:t>
            </a:r>
          </a:p>
          <a:p>
            <a:pPr lvl="1"/>
            <a:r>
              <a:rPr lang="fa-IR" dirty="0" smtClean="0"/>
              <a:t>هر تکه ای از ترمیم آمالگام قبلی که در حین درمان دندانپزشکی برداشته میشود باید در مخزن جمع آوری آمالگام نگهداری شود</a:t>
            </a:r>
            <a:endParaRPr lang="fa-IR" dirty="0"/>
          </a:p>
        </p:txBody>
      </p:sp>
      <p:pic>
        <p:nvPicPr>
          <p:cNvPr id="4" name="Picture 3"/>
          <p:cNvPicPr>
            <a:picLocks noChangeAspect="1"/>
          </p:cNvPicPr>
          <p:nvPr/>
        </p:nvPicPr>
        <p:blipFill>
          <a:blip r:embed="rId2"/>
          <a:stretch>
            <a:fillRect/>
          </a:stretch>
        </p:blipFill>
        <p:spPr>
          <a:xfrm>
            <a:off x="7906591" y="4461370"/>
            <a:ext cx="3980610" cy="2396630"/>
          </a:xfrm>
          <a:prstGeom prst="rect">
            <a:avLst/>
          </a:prstGeom>
        </p:spPr>
      </p:pic>
      <p:pic>
        <p:nvPicPr>
          <p:cNvPr id="6" name="Picture 5"/>
          <p:cNvPicPr>
            <a:picLocks noChangeAspect="1"/>
          </p:cNvPicPr>
          <p:nvPr/>
        </p:nvPicPr>
        <p:blipFill>
          <a:blip r:embed="rId3"/>
          <a:stretch>
            <a:fillRect/>
          </a:stretch>
        </p:blipFill>
        <p:spPr>
          <a:xfrm>
            <a:off x="5553985" y="4988452"/>
            <a:ext cx="2143125" cy="1647825"/>
          </a:xfrm>
          <a:prstGeom prst="rect">
            <a:avLst/>
          </a:prstGeom>
        </p:spPr>
      </p:pic>
      <p:pic>
        <p:nvPicPr>
          <p:cNvPr id="7" name="Picture 6"/>
          <p:cNvPicPr>
            <a:picLocks noChangeAspect="1"/>
          </p:cNvPicPr>
          <p:nvPr/>
        </p:nvPicPr>
        <p:blipFill>
          <a:blip r:embed="rId4"/>
          <a:stretch>
            <a:fillRect/>
          </a:stretch>
        </p:blipFill>
        <p:spPr>
          <a:xfrm>
            <a:off x="3052202" y="4513534"/>
            <a:ext cx="2292302" cy="2292302"/>
          </a:xfrm>
          <a:prstGeom prst="rect">
            <a:avLst/>
          </a:prstGeom>
        </p:spPr>
      </p:pic>
      <p:pic>
        <p:nvPicPr>
          <p:cNvPr id="8" name="Picture 7"/>
          <p:cNvPicPr>
            <a:picLocks noChangeAspect="1"/>
          </p:cNvPicPr>
          <p:nvPr/>
        </p:nvPicPr>
        <p:blipFill>
          <a:blip r:embed="rId5"/>
          <a:stretch>
            <a:fillRect/>
          </a:stretch>
        </p:blipFill>
        <p:spPr>
          <a:xfrm>
            <a:off x="452158" y="230188"/>
            <a:ext cx="3676650" cy="1247775"/>
          </a:xfrm>
          <a:prstGeom prst="rect">
            <a:avLst/>
          </a:prstGeom>
        </p:spPr>
      </p:pic>
    </p:spTree>
    <p:extLst>
      <p:ext uri="{BB962C8B-B14F-4D97-AF65-F5344CB8AC3E}">
        <p14:creationId xmlns:p14="http://schemas.microsoft.com/office/powerpoint/2010/main" val="197487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زباله های آمالگام</a:t>
            </a:r>
            <a:endParaRPr lang="fa-IR" dirty="0"/>
          </a:p>
        </p:txBody>
      </p:sp>
      <p:sp>
        <p:nvSpPr>
          <p:cNvPr id="3" name="Content Placeholder 2"/>
          <p:cNvSpPr>
            <a:spLocks noGrp="1"/>
          </p:cNvSpPr>
          <p:nvPr>
            <p:ph idx="1"/>
          </p:nvPr>
        </p:nvSpPr>
        <p:spPr/>
        <p:txBody>
          <a:bodyPr/>
          <a:lstStyle/>
          <a:p>
            <a:r>
              <a:rPr lang="fa-IR" dirty="0" smtClean="0"/>
              <a:t>تبخیر جیوه که از آلیاژ آمالگام دندانی جدا میشود</a:t>
            </a:r>
          </a:p>
          <a:p>
            <a:r>
              <a:rPr lang="fa-IR" dirty="0" smtClean="0"/>
              <a:t>خرده های آمالگام که با بیمار تماس نداشته است</a:t>
            </a:r>
          </a:p>
          <a:p>
            <a:r>
              <a:rPr lang="fa-IR" dirty="0" smtClean="0"/>
              <a:t>خرده های آمالگام که با بیمار تماس داشته است</a:t>
            </a:r>
          </a:p>
          <a:p>
            <a:r>
              <a:rPr lang="fa-IR" dirty="0" smtClean="0"/>
              <a:t>ذرات ریز آمالگام که در دام فیلترها ممکن است بیفتد</a:t>
            </a:r>
            <a:endParaRPr lang="fa-IR" dirty="0"/>
          </a:p>
        </p:txBody>
      </p:sp>
    </p:spTree>
    <p:extLst>
      <p:ext uri="{BB962C8B-B14F-4D97-AF65-F5344CB8AC3E}">
        <p14:creationId xmlns:p14="http://schemas.microsoft.com/office/powerpoint/2010/main" val="182102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آملگام را در مکانهای زیر نگهداری نشود</a:t>
            </a:r>
            <a:endParaRPr lang="fa-IR" dirty="0"/>
          </a:p>
        </p:txBody>
      </p:sp>
      <p:sp>
        <p:nvSpPr>
          <p:cNvPr id="3" name="Content Placeholder 2"/>
          <p:cNvSpPr>
            <a:spLocks noGrp="1"/>
          </p:cNvSpPr>
          <p:nvPr>
            <p:ph idx="1"/>
          </p:nvPr>
        </p:nvSpPr>
        <p:spPr/>
        <p:txBody>
          <a:bodyPr/>
          <a:lstStyle/>
          <a:p>
            <a:r>
              <a:rPr lang="fa-IR" dirty="0" smtClean="0"/>
              <a:t>مخزن وسایل نوک تیز</a:t>
            </a:r>
          </a:p>
          <a:p>
            <a:r>
              <a:rPr lang="fa-IR" dirty="0" smtClean="0"/>
              <a:t>کیسه های قرمز رنگ </a:t>
            </a:r>
            <a:r>
              <a:rPr lang="en-US" dirty="0" smtClean="0"/>
              <a:t>Biohazard</a:t>
            </a:r>
            <a:endParaRPr lang="fa-IR" dirty="0" smtClean="0"/>
          </a:p>
          <a:p>
            <a:r>
              <a:rPr lang="fa-IR" dirty="0" smtClean="0"/>
              <a:t>درآشغالهای معمولی</a:t>
            </a:r>
          </a:p>
          <a:p>
            <a:r>
              <a:rPr lang="fa-IR" dirty="0" smtClean="0"/>
              <a:t>در سینک </a:t>
            </a:r>
            <a:endParaRPr lang="fa-IR" dirty="0"/>
          </a:p>
        </p:txBody>
      </p:sp>
    </p:spTree>
    <p:extLst>
      <p:ext uri="{BB962C8B-B14F-4D97-AF65-F5344CB8AC3E}">
        <p14:creationId xmlns:p14="http://schemas.microsoft.com/office/powerpoint/2010/main" val="388105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کپسول آمالگام</a:t>
            </a:r>
            <a:endParaRPr lang="fa-IR" dirty="0"/>
          </a:p>
        </p:txBody>
      </p:sp>
      <p:sp>
        <p:nvSpPr>
          <p:cNvPr id="3" name="Content Placeholder 2"/>
          <p:cNvSpPr>
            <a:spLocks noGrp="1"/>
          </p:cNvSpPr>
          <p:nvPr>
            <p:ph idx="1"/>
          </p:nvPr>
        </p:nvSpPr>
        <p:spPr/>
        <p:txBody>
          <a:bodyPr/>
          <a:lstStyle/>
          <a:p>
            <a:r>
              <a:rPr lang="fa-IR" dirty="0" smtClean="0"/>
              <a:t>هر کپسول آمالگامی که درست استفاده شده و به ظاهر تمیز است میتواند با زباله های معمولی مطب دفع شود</a:t>
            </a:r>
          </a:p>
          <a:p>
            <a:r>
              <a:rPr lang="fa-IR" dirty="0" smtClean="0"/>
              <a:t>اگر کپسول خراب شد یا به طور کامل استفاده نشد باید در مخزن آمالگام دور ریختنی نگهداری شود</a:t>
            </a:r>
          </a:p>
        </p:txBody>
      </p:sp>
    </p:spTree>
    <p:extLst>
      <p:ext uri="{BB962C8B-B14F-4D97-AF65-F5344CB8AC3E}">
        <p14:creationId xmlns:p14="http://schemas.microsoft.com/office/powerpoint/2010/main" val="325916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fa-IR" dirty="0"/>
          </a:p>
        </p:txBody>
      </p:sp>
      <p:sp>
        <p:nvSpPr>
          <p:cNvPr id="3" name="Content Placeholder 2"/>
          <p:cNvSpPr>
            <a:spLocks noGrp="1"/>
          </p:cNvSpPr>
          <p:nvPr>
            <p:ph idx="1"/>
          </p:nvPr>
        </p:nvSpPr>
        <p:spPr/>
        <p:txBody>
          <a:bodyPr/>
          <a:lstStyle/>
          <a:p>
            <a:pPr algn="just"/>
            <a:r>
              <a:rPr lang="fa-IR" dirty="0"/>
              <a:t>3-</a:t>
            </a:r>
            <a:r>
              <a:rPr lang="fa-IR" dirty="0">
                <a:solidFill>
                  <a:srgbClr val="FF0000"/>
                </a:solidFill>
              </a:rPr>
              <a:t> پسماندهاي </a:t>
            </a:r>
            <a:r>
              <a:rPr lang="fa-IR" dirty="0" smtClean="0">
                <a:solidFill>
                  <a:srgbClr val="FF0000"/>
                </a:solidFill>
              </a:rPr>
              <a:t>ويژه یا زباله </a:t>
            </a:r>
            <a:r>
              <a:rPr lang="fa-IR" dirty="0">
                <a:solidFill>
                  <a:srgbClr val="FF0000"/>
                </a:solidFill>
              </a:rPr>
              <a:t>خطرناک </a:t>
            </a:r>
            <a:r>
              <a:rPr lang="fa-IR" dirty="0"/>
              <a:t>: به كليه پسماندهايي گفته مي شود كه به دليل بالا بودن حداقل يكي از خواص خطرناك از قبيل </a:t>
            </a:r>
            <a:r>
              <a:rPr lang="fa-IR" dirty="0">
                <a:solidFill>
                  <a:srgbClr val="FF0000"/>
                </a:solidFill>
              </a:rPr>
              <a:t>سمي بودن، بيماري زايي، قابليت انفجار يا اشتعال، خورندگي و </a:t>
            </a:r>
            <a:r>
              <a:rPr lang="fa-IR" dirty="0"/>
              <a:t>مشابه آن به مراقبت ويژه نياز داشته باشد</a:t>
            </a:r>
            <a:r>
              <a:rPr lang="fa-IR" dirty="0" smtClean="0"/>
              <a:t>.</a:t>
            </a:r>
          </a:p>
          <a:p>
            <a:pPr algn="just"/>
            <a:r>
              <a:rPr lang="fa-IR" dirty="0"/>
              <a:t>4- </a:t>
            </a:r>
            <a:r>
              <a:rPr lang="fa-IR" dirty="0">
                <a:solidFill>
                  <a:srgbClr val="FF0000"/>
                </a:solidFill>
              </a:rPr>
              <a:t>پسماندهاي كشاورزي</a:t>
            </a:r>
            <a:r>
              <a:rPr lang="fa-IR" dirty="0"/>
              <a:t>: به پسماندهاي ناشي از فعاليت هاي توليدي در بخش كشاورزي گفته مي شود از قبيل فضولات، لاشه حيوانات، محصولات كشاورزي فاسد يا غير قابل مصرف.</a:t>
            </a:r>
          </a:p>
          <a:p>
            <a:pPr algn="just"/>
            <a:r>
              <a:rPr lang="fa-IR" dirty="0" smtClean="0"/>
              <a:t>5- </a:t>
            </a:r>
            <a:r>
              <a:rPr lang="fa-IR" dirty="0">
                <a:solidFill>
                  <a:srgbClr val="FF0000"/>
                </a:solidFill>
              </a:rPr>
              <a:t>پسماندهاي صنعتي</a:t>
            </a:r>
            <a:r>
              <a:rPr lang="fa-IR" dirty="0"/>
              <a:t>: به كليه پسماندهاي ناشي از فعاليت هاي صنعتي و معدني، پسماندهاي پالايشگاهي، صنايع گاز، نفت و پتروشيمي و نيروگاهي و امثال آن گفته مي شود از قبيل براده ها، سرريزها و لجن هاي صنعتي.</a:t>
            </a:r>
          </a:p>
        </p:txBody>
      </p:sp>
    </p:spTree>
    <p:extLst>
      <p:ext uri="{BB962C8B-B14F-4D97-AF65-F5344CB8AC3E}">
        <p14:creationId xmlns:p14="http://schemas.microsoft.com/office/powerpoint/2010/main" val="1066823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جیوه</a:t>
            </a:r>
            <a:endParaRPr lang="fa-IR" dirty="0"/>
          </a:p>
        </p:txBody>
      </p:sp>
      <p:sp>
        <p:nvSpPr>
          <p:cNvPr id="3" name="Content Placeholder 2"/>
          <p:cNvSpPr>
            <a:spLocks noGrp="1"/>
          </p:cNvSpPr>
          <p:nvPr>
            <p:ph idx="1"/>
          </p:nvPr>
        </p:nvSpPr>
        <p:spPr/>
        <p:txBody>
          <a:bodyPr/>
          <a:lstStyle/>
          <a:p>
            <a:r>
              <a:rPr lang="fa-IR" dirty="0" smtClean="0"/>
              <a:t>جیوه جزئ آشغالهای پر خطر محسوب میشود</a:t>
            </a:r>
            <a:endParaRPr lang="fa-IR" dirty="0"/>
          </a:p>
          <a:p>
            <a:r>
              <a:rPr lang="fa-IR" dirty="0" smtClean="0"/>
              <a:t>از مرکز جمع آوری زباله های پرخطر درخواست شود که جهت انتقال و بازیافت جیوه اقدام کنند</a:t>
            </a:r>
          </a:p>
          <a:p>
            <a:r>
              <a:rPr lang="fa-IR" dirty="0" smtClean="0"/>
              <a:t>متیل مرکوری</a:t>
            </a:r>
            <a:endParaRPr lang="fa-IR" dirty="0"/>
          </a:p>
        </p:txBody>
      </p:sp>
    </p:spTree>
    <p:extLst>
      <p:ext uri="{BB962C8B-B14F-4D97-AF65-F5344CB8AC3E}">
        <p14:creationId xmlns:p14="http://schemas.microsoft.com/office/powerpoint/2010/main" val="808576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آمالگامهای دور ریختنی</a:t>
            </a:r>
            <a:endParaRPr lang="fa-IR" dirty="0"/>
          </a:p>
        </p:txBody>
      </p:sp>
      <p:sp>
        <p:nvSpPr>
          <p:cNvPr id="3" name="Content Placeholder 2"/>
          <p:cNvSpPr>
            <a:spLocks noGrp="1"/>
          </p:cNvSpPr>
          <p:nvPr>
            <p:ph idx="1"/>
          </p:nvPr>
        </p:nvSpPr>
        <p:spPr/>
        <p:txBody>
          <a:bodyPr/>
          <a:lstStyle/>
          <a:p>
            <a:pPr algn="just"/>
            <a:r>
              <a:rPr lang="fa-IR" dirty="0" smtClean="0"/>
              <a:t>همه زباله های آمالگام باید در مخزن با سر محکم و برچسب آمالگام دور ریختنی نگهداری شود</a:t>
            </a:r>
          </a:p>
          <a:p>
            <a:pPr algn="just"/>
            <a:r>
              <a:rPr lang="fa-IR" dirty="0" smtClean="0"/>
              <a:t>آمالگام دور ریختنی را در </a:t>
            </a:r>
            <a:r>
              <a:rPr lang="fa-IR" dirty="0" smtClean="0">
                <a:solidFill>
                  <a:srgbClr val="FF0000"/>
                </a:solidFill>
              </a:rPr>
              <a:t>محلول ثبوت </a:t>
            </a:r>
            <a:r>
              <a:rPr lang="fa-IR" dirty="0" smtClean="0"/>
              <a:t>نگهداری نشود بخاطر اینکه این محلول  زباله خطرناک محسوب میشود و سبب میشود آمالگام تبدیل به زباله خطرناک شود</a:t>
            </a:r>
          </a:p>
          <a:p>
            <a:pPr algn="just"/>
            <a:r>
              <a:rPr lang="fa-IR" dirty="0" smtClean="0"/>
              <a:t>آمالگام را </a:t>
            </a:r>
            <a:r>
              <a:rPr lang="fa-IR" dirty="0" smtClean="0">
                <a:solidFill>
                  <a:srgbClr val="FF0000"/>
                </a:solidFill>
              </a:rPr>
              <a:t>نمیتوان با زباله </a:t>
            </a:r>
            <a:r>
              <a:rPr lang="en-US" dirty="0" smtClean="0">
                <a:solidFill>
                  <a:srgbClr val="FF0000"/>
                </a:solidFill>
              </a:rPr>
              <a:t>biomedical</a:t>
            </a:r>
            <a:r>
              <a:rPr lang="fa-IR" dirty="0" smtClean="0">
                <a:solidFill>
                  <a:srgbClr val="FF0000"/>
                </a:solidFill>
              </a:rPr>
              <a:t> مخلوط کرد </a:t>
            </a:r>
            <a:r>
              <a:rPr lang="fa-IR" dirty="0" smtClean="0"/>
              <a:t>چرا که اگر سوزانده شود  جیوه در هوا آزاد میشود</a:t>
            </a:r>
          </a:p>
          <a:p>
            <a:pPr algn="just"/>
            <a:r>
              <a:rPr lang="fa-IR" dirty="0" smtClean="0"/>
              <a:t>زباله آمالگام نباید در  </a:t>
            </a:r>
            <a:r>
              <a:rPr lang="fa-IR" dirty="0" smtClean="0">
                <a:solidFill>
                  <a:srgbClr val="FF0000"/>
                </a:solidFill>
              </a:rPr>
              <a:t>زباله های خانگی </a:t>
            </a:r>
            <a:r>
              <a:rPr lang="fa-IR" dirty="0" smtClean="0"/>
              <a:t>رییخته شود</a:t>
            </a:r>
            <a:endParaRPr lang="fa-IR" dirty="0"/>
          </a:p>
        </p:txBody>
      </p:sp>
    </p:spTree>
    <p:extLst>
      <p:ext uri="{BB962C8B-B14F-4D97-AF65-F5344CB8AC3E}">
        <p14:creationId xmlns:p14="http://schemas.microsoft.com/office/powerpoint/2010/main" val="3769468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آمالگامهای کنار یونیت</a:t>
            </a:r>
            <a:endParaRPr lang="fa-IR" dirty="0"/>
          </a:p>
        </p:txBody>
      </p:sp>
      <p:sp>
        <p:nvSpPr>
          <p:cNvPr id="3" name="Content Placeholder 2"/>
          <p:cNvSpPr>
            <a:spLocks noGrp="1"/>
          </p:cNvSpPr>
          <p:nvPr>
            <p:ph idx="1"/>
          </p:nvPr>
        </p:nvSpPr>
        <p:spPr/>
        <p:txBody>
          <a:bodyPr/>
          <a:lstStyle/>
          <a:p>
            <a:pPr algn="just"/>
            <a:r>
              <a:rPr lang="fa-IR" dirty="0" smtClean="0"/>
              <a:t>باید امالگامهای اضافی دهان بیمار را با روش  </a:t>
            </a:r>
            <a:r>
              <a:rPr lang="en-US" dirty="0" smtClean="0">
                <a:solidFill>
                  <a:srgbClr val="FF0000"/>
                </a:solidFill>
              </a:rPr>
              <a:t>chairside trap</a:t>
            </a:r>
            <a:r>
              <a:rPr lang="en-US" dirty="0" smtClean="0"/>
              <a:t>.</a:t>
            </a:r>
            <a:r>
              <a:rPr lang="fa-IR" dirty="0" smtClean="0"/>
              <a:t> از سیستم وکیوم جمع آوری کرد.موادی که به این روش جمع آوری میشوند باید در ظروف آمالگام دور ریختنی جمع آوری شوند</a:t>
            </a:r>
          </a:p>
          <a:p>
            <a:pPr algn="just"/>
            <a:r>
              <a:rPr lang="fa-IR" dirty="0" smtClean="0"/>
              <a:t>سیستم ساکشن را با مواد ضد عفونی فلاش کنین و در روز بعد  </a:t>
            </a:r>
            <a:r>
              <a:rPr lang="en-US" dirty="0" smtClean="0"/>
              <a:t>chairside trap</a:t>
            </a:r>
            <a:r>
              <a:rPr lang="fa-IR" dirty="0" smtClean="0"/>
              <a:t> قبل از استفاده از ساکشن تعویض شود  .این امر باعث میشود ذرات بدام افتاده خشک شود</a:t>
            </a:r>
          </a:p>
          <a:p>
            <a:pPr algn="just"/>
            <a:r>
              <a:rPr lang="fa-IR" dirty="0" smtClean="0"/>
              <a:t>اگر </a:t>
            </a:r>
            <a:r>
              <a:rPr lang="en-US" dirty="0" smtClean="0"/>
              <a:t>trap</a:t>
            </a:r>
            <a:r>
              <a:rPr lang="fa-IR" dirty="0" smtClean="0"/>
              <a:t> به ظاهر تمیز است میتوان در میان زباله های معمولی دفع کرد یا اینکه مجددا آن را استفاده کرد</a:t>
            </a:r>
          </a:p>
          <a:p>
            <a:pPr algn="just"/>
            <a:r>
              <a:rPr lang="fa-IR" dirty="0" smtClean="0"/>
              <a:t>اگر </a:t>
            </a:r>
            <a:r>
              <a:rPr lang="en-US" dirty="0" smtClean="0"/>
              <a:t>trap </a:t>
            </a:r>
            <a:r>
              <a:rPr lang="fa-IR" dirty="0" smtClean="0"/>
              <a:t>آلوده باشد در مخزن زباله آمالگام میتوان نگهداری کرد</a:t>
            </a:r>
          </a:p>
          <a:p>
            <a:pPr algn="just"/>
            <a:r>
              <a:rPr lang="fa-IR" dirty="0" smtClean="0"/>
              <a:t>برخی از </a:t>
            </a:r>
            <a:r>
              <a:rPr lang="en-US" dirty="0" smtClean="0"/>
              <a:t>trap </a:t>
            </a:r>
            <a:r>
              <a:rPr lang="fa-IR" dirty="0" smtClean="0"/>
              <a:t> هم قابل استفاده مجدد هستند</a:t>
            </a:r>
            <a:endParaRPr lang="fa-IR" dirty="0"/>
          </a:p>
        </p:txBody>
      </p:sp>
    </p:spTree>
    <p:extLst>
      <p:ext uri="{BB962C8B-B14F-4D97-AF65-F5344CB8AC3E}">
        <p14:creationId xmlns:p14="http://schemas.microsoft.com/office/powerpoint/2010/main" val="167389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753853" y="977357"/>
            <a:ext cx="5366084" cy="5366084"/>
          </a:xfrm>
          <a:prstGeom prst="rect">
            <a:avLst/>
          </a:prstGeom>
        </p:spPr>
      </p:pic>
    </p:spTree>
    <p:extLst>
      <p:ext uri="{BB962C8B-B14F-4D97-AF65-F5344CB8AC3E}">
        <p14:creationId xmlns:p14="http://schemas.microsoft.com/office/powerpoint/2010/main" val="1114993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fa-IR" dirty="0"/>
          </a:p>
        </p:txBody>
      </p:sp>
      <p:sp>
        <p:nvSpPr>
          <p:cNvPr id="3" name="Content Placeholder 2"/>
          <p:cNvSpPr>
            <a:spLocks noGrp="1"/>
          </p:cNvSpPr>
          <p:nvPr>
            <p:ph idx="1"/>
          </p:nvPr>
        </p:nvSpPr>
        <p:spPr/>
        <p:txBody>
          <a:bodyPr/>
          <a:lstStyle/>
          <a:p>
            <a:r>
              <a:rPr lang="en-US" dirty="0" smtClean="0"/>
              <a:t>Amalgam Separators</a:t>
            </a:r>
          </a:p>
          <a:p>
            <a:pPr lvl="1"/>
            <a:r>
              <a:rPr lang="fa-IR" dirty="0" smtClean="0"/>
              <a:t> در برداشت ذرات ریز آمالگام بهتر از </a:t>
            </a:r>
            <a:r>
              <a:rPr lang="en-US" dirty="0" smtClean="0"/>
              <a:t>trap </a:t>
            </a:r>
            <a:r>
              <a:rPr lang="fa-IR" dirty="0" smtClean="0"/>
              <a:t>عمل میکند به روش سدیمانتاسیون،فیلتراسیون ظریف،نیروی سانتری فوژ تبادل یونی</a:t>
            </a:r>
          </a:p>
          <a:p>
            <a:r>
              <a:rPr lang="fa-IR" dirty="0" smtClean="0"/>
              <a:t>بعد از گداشتن این سیستمها بهتر است لوله های فاضلاب نیز عوض شود چرا که جیوه در ته لوله ها رسوب کرده وبتدریج تا سالها بعد جیوه را در فاضلاب رها کند</a:t>
            </a:r>
          </a:p>
        </p:txBody>
      </p:sp>
    </p:spTree>
    <p:extLst>
      <p:ext uri="{BB962C8B-B14F-4D97-AF65-F5344CB8AC3E}">
        <p14:creationId xmlns:p14="http://schemas.microsoft.com/office/powerpoint/2010/main" val="1823574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198794" y="0"/>
            <a:ext cx="3794411" cy="6618822"/>
          </a:xfrm>
          <a:prstGeom prst="rect">
            <a:avLst/>
          </a:prstGeom>
        </p:spPr>
      </p:pic>
    </p:spTree>
    <p:extLst>
      <p:ext uri="{BB962C8B-B14F-4D97-AF65-F5344CB8AC3E}">
        <p14:creationId xmlns:p14="http://schemas.microsoft.com/office/powerpoint/2010/main" val="3920173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10226" y="278866"/>
            <a:ext cx="8971547" cy="6579134"/>
          </a:xfrm>
          <a:prstGeom prst="rect">
            <a:avLst/>
          </a:prstGeom>
        </p:spPr>
      </p:pic>
    </p:spTree>
    <p:extLst>
      <p:ext uri="{BB962C8B-B14F-4D97-AF65-F5344CB8AC3E}">
        <p14:creationId xmlns:p14="http://schemas.microsoft.com/office/powerpoint/2010/main" val="2957100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395194" y="1825625"/>
            <a:ext cx="7401611" cy="4351338"/>
          </a:xfrm>
          <a:prstGeom prst="rect">
            <a:avLst/>
          </a:prstGeom>
        </p:spPr>
      </p:pic>
    </p:spTree>
    <p:extLst>
      <p:ext uri="{BB962C8B-B14F-4D97-AF65-F5344CB8AC3E}">
        <p14:creationId xmlns:p14="http://schemas.microsoft.com/office/powerpoint/2010/main" val="1944582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025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fa-IR" dirty="0"/>
          </a:p>
        </p:txBody>
      </p:sp>
      <p:sp>
        <p:nvSpPr>
          <p:cNvPr id="3" name="Content Placeholder 2"/>
          <p:cNvSpPr>
            <a:spLocks noGrp="1"/>
          </p:cNvSpPr>
          <p:nvPr>
            <p:ph idx="1"/>
          </p:nvPr>
        </p:nvSpPr>
        <p:spPr/>
        <p:txBody>
          <a:bodyPr/>
          <a:lstStyle/>
          <a:p>
            <a:r>
              <a:rPr lang="fa-IR" dirty="0" smtClean="0"/>
              <a:t>ممکن است در گذشته جیوه  در فضای مطب نشت کرده باشد و در شیارها کف اتاق در قالی و سایر نواحی جیوه وجود داشته باشد .در صورتی که مشکوک  به این امر هستیم وسایلی هستند که بخارات و ذرات جیوه را نشان میدهند</a:t>
            </a:r>
            <a:endParaRPr lang="fa-IR" dirty="0"/>
          </a:p>
        </p:txBody>
      </p:sp>
      <p:pic>
        <p:nvPicPr>
          <p:cNvPr id="4" name="Picture 3"/>
          <p:cNvPicPr>
            <a:picLocks noChangeAspect="1"/>
          </p:cNvPicPr>
          <p:nvPr/>
        </p:nvPicPr>
        <p:blipFill>
          <a:blip r:embed="rId2"/>
          <a:stretch>
            <a:fillRect/>
          </a:stretch>
        </p:blipFill>
        <p:spPr>
          <a:xfrm>
            <a:off x="0" y="3074322"/>
            <a:ext cx="6966535" cy="3914307"/>
          </a:xfrm>
          <a:prstGeom prst="rect">
            <a:avLst/>
          </a:prstGeom>
        </p:spPr>
      </p:pic>
    </p:spTree>
    <p:extLst>
      <p:ext uri="{BB962C8B-B14F-4D97-AF65-F5344CB8AC3E}">
        <p14:creationId xmlns:p14="http://schemas.microsoft.com/office/powerpoint/2010/main" val="96908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زباله کلینیکی چیست</a:t>
            </a:r>
            <a:endParaRPr lang="fa-IR" dirty="0"/>
          </a:p>
        </p:txBody>
      </p:sp>
      <p:sp>
        <p:nvSpPr>
          <p:cNvPr id="3" name="Content Placeholder 2"/>
          <p:cNvSpPr>
            <a:spLocks noGrp="1"/>
          </p:cNvSpPr>
          <p:nvPr>
            <p:ph idx="1"/>
          </p:nvPr>
        </p:nvSpPr>
        <p:spPr/>
        <p:txBody>
          <a:bodyPr>
            <a:normAutofit/>
          </a:bodyPr>
          <a:lstStyle/>
          <a:p>
            <a:r>
              <a:rPr lang="fa-IR" dirty="0" smtClean="0"/>
              <a:t>هر زباله ای که به طور کامل یا قسمتی از آن از موارد زیر را تشکیل شده باشد</a:t>
            </a:r>
          </a:p>
          <a:p>
            <a:pPr lvl="1"/>
            <a:r>
              <a:rPr lang="fa-IR" dirty="0" smtClean="0"/>
              <a:t>بافت حیوانی یا انسانی</a:t>
            </a:r>
          </a:p>
          <a:p>
            <a:pPr lvl="1"/>
            <a:r>
              <a:rPr lang="fa-IR" dirty="0" smtClean="0"/>
              <a:t>مایعات بدن یا خون</a:t>
            </a:r>
          </a:p>
          <a:p>
            <a:pPr lvl="1"/>
            <a:r>
              <a:rPr lang="fa-IR" dirty="0" smtClean="0"/>
              <a:t>ترشحات</a:t>
            </a:r>
          </a:p>
          <a:p>
            <a:r>
              <a:rPr lang="fa-IR" dirty="0" smtClean="0"/>
              <a:t>داروها یا محصولات دارویی</a:t>
            </a:r>
          </a:p>
          <a:p>
            <a:r>
              <a:rPr lang="fa-IR" dirty="0" smtClean="0"/>
              <a:t>سواب یا لباسها</a:t>
            </a:r>
          </a:p>
          <a:p>
            <a:r>
              <a:rPr lang="fa-IR" dirty="0" smtClean="0"/>
              <a:t>سرنگ، سوزن یا سایر وسایل تیز</a:t>
            </a:r>
          </a:p>
        </p:txBody>
      </p:sp>
    </p:spTree>
    <p:extLst>
      <p:ext uri="{BB962C8B-B14F-4D97-AF65-F5344CB8AC3E}">
        <p14:creationId xmlns:p14="http://schemas.microsoft.com/office/powerpoint/2010/main" val="1938673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اگر جیوه بر روی زمین ریخت </a:t>
            </a:r>
            <a:endParaRPr lang="fa-IR" dirty="0"/>
          </a:p>
        </p:txBody>
      </p:sp>
      <p:sp>
        <p:nvSpPr>
          <p:cNvPr id="3" name="Content Placeholder 2"/>
          <p:cNvSpPr>
            <a:spLocks noGrp="1"/>
          </p:cNvSpPr>
          <p:nvPr>
            <p:ph idx="1"/>
          </p:nvPr>
        </p:nvSpPr>
        <p:spPr/>
        <p:txBody>
          <a:bodyPr/>
          <a:lstStyle/>
          <a:p>
            <a:r>
              <a:rPr lang="fa-IR" dirty="0" smtClean="0"/>
              <a:t>دستکش نیتریل (بین لاتکس و وینیل )هستند شبیه لاتکش هستند اما موادحساسیت زا را ندارند و محکم تر هستند ارزانتر و راحتتر </a:t>
            </a:r>
            <a:r>
              <a:rPr lang="fa-IR" dirty="0" smtClean="0">
                <a:solidFill>
                  <a:srgbClr val="FF0000"/>
                </a:solidFill>
              </a:rPr>
              <a:t>هستند.جیوه در لاتکس نفوذ پذیر است</a:t>
            </a:r>
          </a:p>
          <a:p>
            <a:r>
              <a:rPr lang="fa-IR" dirty="0" smtClean="0"/>
              <a:t>بلافاصله بعد از  ریختن با استفاده از کیت جمع آوری جیوه جمع آوری شود</a:t>
            </a:r>
          </a:p>
          <a:p>
            <a:r>
              <a:rPr lang="fa-IR" dirty="0" smtClean="0"/>
              <a:t>به عنوان زباله  خطرناک جمع آوری شود</a:t>
            </a:r>
          </a:p>
          <a:p>
            <a:r>
              <a:rPr lang="fa-IR" dirty="0" smtClean="0"/>
              <a:t>از جارو برقی با ساکشن استفاده نکنید چرا که باعث ایجاد بخارات سمی و تماس با محل جراحی میشود</a:t>
            </a:r>
          </a:p>
          <a:p>
            <a:r>
              <a:rPr lang="fa-IR" dirty="0" smtClean="0"/>
              <a:t>کلسیم هیدروکساید،پودر گوگرد،آب</a:t>
            </a:r>
            <a:endParaRPr lang="fa-IR" dirty="0"/>
          </a:p>
        </p:txBody>
      </p:sp>
      <p:pic>
        <p:nvPicPr>
          <p:cNvPr id="5" name="Picture 4"/>
          <p:cNvPicPr>
            <a:picLocks noChangeAspect="1"/>
          </p:cNvPicPr>
          <p:nvPr/>
        </p:nvPicPr>
        <p:blipFill>
          <a:blip r:embed="rId2"/>
          <a:stretch>
            <a:fillRect/>
          </a:stretch>
        </p:blipFill>
        <p:spPr>
          <a:xfrm>
            <a:off x="706525" y="4149413"/>
            <a:ext cx="2857500" cy="2857500"/>
          </a:xfrm>
          <a:prstGeom prst="rect">
            <a:avLst/>
          </a:prstGeom>
        </p:spPr>
      </p:pic>
    </p:spTree>
    <p:extLst>
      <p:ext uri="{BB962C8B-B14F-4D97-AF65-F5344CB8AC3E}">
        <p14:creationId xmlns:p14="http://schemas.microsoft.com/office/powerpoint/2010/main" val="3395515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186832" y="1859130"/>
            <a:ext cx="4777406" cy="4351338"/>
          </a:xfrm>
          <a:prstGeom prst="rect">
            <a:avLst/>
          </a:prstGeom>
        </p:spPr>
      </p:pic>
      <p:pic>
        <p:nvPicPr>
          <p:cNvPr id="5" name="Picture 4"/>
          <p:cNvPicPr>
            <a:picLocks noChangeAspect="1"/>
          </p:cNvPicPr>
          <p:nvPr/>
        </p:nvPicPr>
        <p:blipFill>
          <a:blip r:embed="rId3"/>
          <a:stretch>
            <a:fillRect/>
          </a:stretch>
        </p:blipFill>
        <p:spPr>
          <a:xfrm>
            <a:off x="4795795" y="770021"/>
            <a:ext cx="7038399" cy="5272005"/>
          </a:xfrm>
          <a:prstGeom prst="rect">
            <a:avLst/>
          </a:prstGeom>
        </p:spPr>
      </p:pic>
    </p:spTree>
    <p:extLst>
      <p:ext uri="{BB962C8B-B14F-4D97-AF65-F5344CB8AC3E}">
        <p14:creationId xmlns:p14="http://schemas.microsoft.com/office/powerpoint/2010/main" val="2987068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سایر منابع جیوه در دندانپزشکی</a:t>
            </a:r>
            <a:endParaRPr lang="fa-IR" dirty="0"/>
          </a:p>
        </p:txBody>
      </p:sp>
      <p:sp>
        <p:nvSpPr>
          <p:cNvPr id="3" name="Content Placeholder 2"/>
          <p:cNvSpPr>
            <a:spLocks noGrp="1"/>
          </p:cNvSpPr>
          <p:nvPr>
            <p:ph idx="1"/>
          </p:nvPr>
        </p:nvSpPr>
        <p:spPr/>
        <p:txBody>
          <a:bodyPr/>
          <a:lstStyle/>
          <a:p>
            <a:r>
              <a:rPr lang="fa-IR" dirty="0" smtClean="0"/>
              <a:t>هر وسیله ای که دارای ترموستات است یا دستگاههای فشار سنج محتوی جیوه  جزئ سایر منابع جیوه در مطب دندانپزشکی هستند</a:t>
            </a:r>
          </a:p>
          <a:p>
            <a:r>
              <a:rPr lang="fa-IR" dirty="0" smtClean="0"/>
              <a:t>هرگز این وسایل را در مخازن وسایل تیز،کیسه های </a:t>
            </a:r>
            <a:r>
              <a:rPr lang="en-US" dirty="0" smtClean="0"/>
              <a:t>biohazard</a:t>
            </a:r>
            <a:r>
              <a:rPr lang="fa-IR" dirty="0" smtClean="0"/>
              <a:t> یا آشغالهای معمولی نیندازید</a:t>
            </a:r>
            <a:endParaRPr lang="fa-IR" dirty="0"/>
          </a:p>
        </p:txBody>
      </p:sp>
    </p:spTree>
    <p:extLst>
      <p:ext uri="{BB962C8B-B14F-4D97-AF65-F5344CB8AC3E}">
        <p14:creationId xmlns:p14="http://schemas.microsoft.com/office/powerpoint/2010/main" val="2762453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محلول ثبوت رادیوگرافی </a:t>
            </a:r>
            <a:endParaRPr lang="fa-IR" dirty="0"/>
          </a:p>
        </p:txBody>
      </p:sp>
      <p:sp>
        <p:nvSpPr>
          <p:cNvPr id="3" name="Content Placeholder 2"/>
          <p:cNvSpPr>
            <a:spLocks noGrp="1"/>
          </p:cNvSpPr>
          <p:nvPr>
            <p:ph idx="1"/>
          </p:nvPr>
        </p:nvSpPr>
        <p:spPr/>
        <p:txBody>
          <a:bodyPr/>
          <a:lstStyle/>
          <a:p>
            <a:r>
              <a:rPr lang="fa-IR" dirty="0" smtClean="0"/>
              <a:t>محلول ثبوت رادیوگرافی به عنوان زباله خطرناک محسوب میشود </a:t>
            </a:r>
            <a:r>
              <a:rPr lang="fa-IR" dirty="0" smtClean="0">
                <a:solidFill>
                  <a:srgbClr val="FF0000"/>
                </a:solidFill>
              </a:rPr>
              <a:t>چون مقدار نقره </a:t>
            </a:r>
            <a:r>
              <a:rPr lang="fa-IR" dirty="0" smtClean="0"/>
              <a:t>آن بالاست</a:t>
            </a:r>
          </a:p>
          <a:p>
            <a:r>
              <a:rPr lang="fa-IR" dirty="0" smtClean="0"/>
              <a:t>این محلول باید در جایی خارج از مطب بازیافت شود و پس </a:t>
            </a:r>
            <a:r>
              <a:rPr lang="fa-IR" dirty="0" smtClean="0">
                <a:solidFill>
                  <a:srgbClr val="FF0000"/>
                </a:solidFill>
              </a:rPr>
              <a:t>از بازیافت نقره </a:t>
            </a:r>
            <a:r>
              <a:rPr lang="fa-IR" dirty="0" smtClean="0"/>
              <a:t>آن محلول ثبوت میتواند در فاضلاب دفع شود</a:t>
            </a:r>
          </a:p>
          <a:p>
            <a:r>
              <a:rPr lang="fa-IR" dirty="0" smtClean="0"/>
              <a:t>محلول ظهور جزئ زباله های خطرناک محسوب نمیشود و بر اساس قوانین محلی میتواند در فاضلاب ریخته شود</a:t>
            </a:r>
          </a:p>
          <a:p>
            <a:r>
              <a:rPr lang="fa-IR" dirty="0" smtClean="0"/>
              <a:t>از مخلوط کردن محلول ظهور وثبوت باید جدا خود داری شود</a:t>
            </a:r>
          </a:p>
          <a:p>
            <a:endParaRPr lang="fa-IR" dirty="0"/>
          </a:p>
        </p:txBody>
      </p:sp>
      <p:pic>
        <p:nvPicPr>
          <p:cNvPr id="4" name="Picture 3"/>
          <p:cNvPicPr>
            <a:picLocks noChangeAspect="1"/>
          </p:cNvPicPr>
          <p:nvPr/>
        </p:nvPicPr>
        <p:blipFill>
          <a:blip r:embed="rId2"/>
          <a:stretch>
            <a:fillRect/>
          </a:stretch>
        </p:blipFill>
        <p:spPr>
          <a:xfrm>
            <a:off x="326571" y="4441372"/>
            <a:ext cx="3222171" cy="2416628"/>
          </a:xfrm>
          <a:prstGeom prst="rect">
            <a:avLst/>
          </a:prstGeom>
        </p:spPr>
      </p:pic>
    </p:spTree>
    <p:extLst>
      <p:ext uri="{BB962C8B-B14F-4D97-AF65-F5344CB8AC3E}">
        <p14:creationId xmlns:p14="http://schemas.microsoft.com/office/powerpoint/2010/main" val="778751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ورقه های سربی</a:t>
            </a:r>
            <a:endParaRPr lang="fa-IR" dirty="0"/>
          </a:p>
        </p:txBody>
      </p:sp>
      <p:sp>
        <p:nvSpPr>
          <p:cNvPr id="3" name="Content Placeholder 2"/>
          <p:cNvSpPr>
            <a:spLocks noGrp="1"/>
          </p:cNvSpPr>
          <p:nvPr>
            <p:ph idx="1"/>
          </p:nvPr>
        </p:nvSpPr>
        <p:spPr/>
        <p:txBody>
          <a:bodyPr/>
          <a:lstStyle/>
          <a:p>
            <a:r>
              <a:rPr lang="fa-IR" dirty="0" smtClean="0"/>
              <a:t>این پوشش های سربی جزو زباله های خطرناک محسوب میشود مگر اینکه محتویات فلزی آن باز یافت شود</a:t>
            </a:r>
          </a:p>
          <a:p>
            <a:r>
              <a:rPr lang="fa-IR" dirty="0" smtClean="0"/>
              <a:t>هرگز این ورقه ها را نباید در زباله های معمولی یا زباله های </a:t>
            </a:r>
            <a:r>
              <a:rPr lang="en-US" dirty="0"/>
              <a:t>biohazard</a:t>
            </a:r>
            <a:r>
              <a:rPr lang="fa-IR" dirty="0" smtClean="0"/>
              <a:t>قرار داد</a:t>
            </a:r>
          </a:p>
          <a:p>
            <a:r>
              <a:rPr lang="fa-IR" dirty="0" smtClean="0"/>
              <a:t>محتویات سرب آنها جزئ زباله های خطرناک قرار میدهد</a:t>
            </a:r>
            <a:endParaRPr lang="fa-IR" dirty="0"/>
          </a:p>
        </p:txBody>
      </p:sp>
      <p:pic>
        <p:nvPicPr>
          <p:cNvPr id="4" name="Picture 3"/>
          <p:cNvPicPr>
            <a:picLocks noChangeAspect="1"/>
          </p:cNvPicPr>
          <p:nvPr/>
        </p:nvPicPr>
        <p:blipFill>
          <a:blip r:embed="rId2"/>
          <a:stretch>
            <a:fillRect/>
          </a:stretch>
        </p:blipFill>
        <p:spPr>
          <a:xfrm>
            <a:off x="838200" y="3920218"/>
            <a:ext cx="3021563" cy="2643868"/>
          </a:xfrm>
          <a:prstGeom prst="rect">
            <a:avLst/>
          </a:prstGeom>
        </p:spPr>
      </p:pic>
    </p:spTree>
    <p:extLst>
      <p:ext uri="{BB962C8B-B14F-4D97-AF65-F5344CB8AC3E}">
        <p14:creationId xmlns:p14="http://schemas.microsoft.com/office/powerpoint/2010/main" val="1320864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ضد عفونی کننده ها،تمیز کننده ها و سایر مواد شیمیایی</a:t>
            </a:r>
            <a:endParaRPr lang="fa-IR" dirty="0"/>
          </a:p>
        </p:txBody>
      </p:sp>
      <p:sp>
        <p:nvSpPr>
          <p:cNvPr id="3" name="Content Placeholder 2"/>
          <p:cNvSpPr>
            <a:spLocks noGrp="1"/>
          </p:cNvSpPr>
          <p:nvPr>
            <p:ph idx="1"/>
          </p:nvPr>
        </p:nvSpPr>
        <p:spPr/>
        <p:txBody>
          <a:bodyPr>
            <a:normAutofit fontScale="92500" lnSpcReduction="10000"/>
          </a:bodyPr>
          <a:lstStyle/>
          <a:p>
            <a:pPr algn="just"/>
            <a:r>
              <a:rPr lang="fa-IR" dirty="0" smtClean="0"/>
              <a:t>بیشتر ضد عفونی کننده ها  را میتواند در سیستم  فاضلاب شهری ریخت.مابقی ضد عفونی کننده ها که در ظرف آن باقی مانده را میتوان در فاظلاب ریخت. البته بعد از این که در سیستم فاضلاب ریخته شد باید فلاش تانک کشیده شود </a:t>
            </a:r>
          </a:p>
          <a:p>
            <a:pPr algn="just"/>
            <a:r>
              <a:rPr lang="fa-IR" dirty="0" smtClean="0"/>
              <a:t>ظرف ضد عفونی کننده ها را میتوان زباله های معمول انداخت</a:t>
            </a:r>
          </a:p>
          <a:p>
            <a:pPr algn="just"/>
            <a:r>
              <a:rPr lang="fa-IR" dirty="0" smtClean="0"/>
              <a:t>هر ماده  شیمیایی که نقطه اشتعال آن زیر 140 درجه فارنهایت (60 سانتی گراد)است   یا محتوی فرمالدئید یا کرومیوم یا  سایر مواد شیمایی که جزئ مواد شیمیایی </a:t>
            </a:r>
            <a:r>
              <a:rPr lang="en-US" dirty="0" smtClean="0"/>
              <a:t>hazardous</a:t>
            </a:r>
            <a:r>
              <a:rPr lang="fa-IR" dirty="0" smtClean="0"/>
              <a:t> محسوب میشود میباشد زباله خطرناک به حساب می آید</a:t>
            </a:r>
          </a:p>
          <a:p>
            <a:pPr algn="just"/>
            <a:r>
              <a:rPr lang="fa-IR" dirty="0" smtClean="0"/>
              <a:t>الکل واتر و پرواکسید قابل احتراق هستند ونباید در سیستم فاضلاب رها شوند و جزئ مواد خطرناک محسوب میشوند</a:t>
            </a:r>
          </a:p>
          <a:p>
            <a:pPr algn="just"/>
            <a:r>
              <a:rPr lang="fa-IR" dirty="0" smtClean="0"/>
              <a:t>از این مواد آنقدر بخرید که استفاده دارید چرا که با این کار مانع از تولید زباله بیش از حد میشوید</a:t>
            </a:r>
            <a:endParaRPr lang="fa-IR" dirty="0"/>
          </a:p>
        </p:txBody>
      </p:sp>
    </p:spTree>
    <p:extLst>
      <p:ext uri="{BB962C8B-B14F-4D97-AF65-F5344CB8AC3E}">
        <p14:creationId xmlns:p14="http://schemas.microsoft.com/office/powerpoint/2010/main" val="2820597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خون</a:t>
            </a:r>
            <a:endParaRPr lang="fa-IR" dirty="0"/>
          </a:p>
        </p:txBody>
      </p:sp>
      <p:sp>
        <p:nvSpPr>
          <p:cNvPr id="3" name="Content Placeholder 2"/>
          <p:cNvSpPr>
            <a:spLocks noGrp="1"/>
          </p:cNvSpPr>
          <p:nvPr>
            <p:ph idx="1"/>
          </p:nvPr>
        </p:nvSpPr>
        <p:spPr/>
        <p:txBody>
          <a:bodyPr/>
          <a:lstStyle/>
          <a:p>
            <a:r>
              <a:rPr lang="fa-IR" dirty="0" smtClean="0"/>
              <a:t>مقادیر </a:t>
            </a:r>
            <a:r>
              <a:rPr lang="en-US" dirty="0" err="1" smtClean="0"/>
              <a:t>Flowable</a:t>
            </a:r>
            <a:r>
              <a:rPr lang="fa-IR" dirty="0" smtClean="0"/>
              <a:t> از خون میتواند </a:t>
            </a:r>
            <a:r>
              <a:rPr lang="en-US" dirty="0" err="1"/>
              <a:t>sewered</a:t>
            </a:r>
            <a:r>
              <a:rPr lang="en-US" dirty="0" smtClean="0"/>
              <a:t>.</a:t>
            </a:r>
            <a:r>
              <a:rPr lang="fa-IR" dirty="0" smtClean="0"/>
              <a:t> شود</a:t>
            </a:r>
          </a:p>
          <a:p>
            <a:r>
              <a:rPr lang="en-US" dirty="0"/>
              <a:t>Swabs or </a:t>
            </a:r>
            <a:r>
              <a:rPr lang="en-US" dirty="0" smtClean="0"/>
              <a:t>dressings</a:t>
            </a:r>
            <a:r>
              <a:rPr lang="fa-IR" dirty="0" smtClean="0"/>
              <a:t> که خونی و </a:t>
            </a:r>
            <a:r>
              <a:rPr lang="en-US" dirty="0"/>
              <a:t>dripping</a:t>
            </a:r>
            <a:r>
              <a:rPr lang="fa-IR" dirty="0" smtClean="0"/>
              <a:t>هستند  را میتوان در زباله های معمولی دفع کرد اگر تولید ماهانه کمتر از 23 کیلو گرم است</a:t>
            </a:r>
            <a:r>
              <a:rPr lang="en-US" dirty="0" smtClean="0"/>
              <a:t>.</a:t>
            </a:r>
            <a:endParaRPr lang="fa-IR" dirty="0" smtClean="0"/>
          </a:p>
          <a:p>
            <a:r>
              <a:rPr lang="fa-IR" dirty="0" smtClean="0"/>
              <a:t>در غیر این صورت این زباله ها باید به عنوان زباله بیومدیکال محسوب شوند</a:t>
            </a:r>
            <a:endParaRPr lang="fa-IR" dirty="0"/>
          </a:p>
        </p:txBody>
      </p:sp>
    </p:spTree>
    <p:extLst>
      <p:ext uri="{BB962C8B-B14F-4D97-AF65-F5344CB8AC3E}">
        <p14:creationId xmlns:p14="http://schemas.microsoft.com/office/powerpoint/2010/main" val="328945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وسایل نوک تیزاستریل</a:t>
            </a:r>
            <a:endParaRPr lang="fa-IR" dirty="0"/>
          </a:p>
        </p:txBody>
      </p:sp>
      <p:sp>
        <p:nvSpPr>
          <p:cNvPr id="3" name="Content Placeholder 2"/>
          <p:cNvSpPr>
            <a:spLocks noGrp="1"/>
          </p:cNvSpPr>
          <p:nvPr>
            <p:ph idx="1"/>
          </p:nvPr>
        </p:nvSpPr>
        <p:spPr/>
        <p:txBody>
          <a:bodyPr/>
          <a:lstStyle/>
          <a:p>
            <a:r>
              <a:rPr lang="fa-IR" dirty="0" smtClean="0"/>
              <a:t>وسایل نوک تیز نباید در  زباله خانگی دفع شوند حتی اگر استریل هستند و باید در مخازن مقاوم به سوراخ شدگی دفع شوند و به عنوان زباله های بیومدیکال دفع شود</a:t>
            </a:r>
            <a:endParaRPr lang="fa-IR" dirty="0"/>
          </a:p>
        </p:txBody>
      </p:sp>
    </p:spTree>
    <p:extLst>
      <p:ext uri="{BB962C8B-B14F-4D97-AF65-F5344CB8AC3E}">
        <p14:creationId xmlns:p14="http://schemas.microsoft.com/office/powerpoint/2010/main" val="2545403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زباله های اداری</a:t>
            </a:r>
            <a:endParaRPr lang="fa-IR" dirty="0"/>
          </a:p>
        </p:txBody>
      </p:sp>
      <p:sp>
        <p:nvSpPr>
          <p:cNvPr id="3" name="Content Placeholder 2"/>
          <p:cNvSpPr>
            <a:spLocks noGrp="1"/>
          </p:cNvSpPr>
          <p:nvPr>
            <p:ph idx="1"/>
          </p:nvPr>
        </p:nvSpPr>
        <p:spPr/>
        <p:txBody>
          <a:bodyPr/>
          <a:lstStyle/>
          <a:p>
            <a:r>
              <a:rPr lang="fa-IR" dirty="0" smtClean="0"/>
              <a:t>این زباله های خطرناک نیستند اما آلمونیوم شیشه روزنامه  و کاغذها قابل بازیافت میباشند</a:t>
            </a:r>
            <a:endParaRPr lang="fa-IR" dirty="0"/>
          </a:p>
        </p:txBody>
      </p:sp>
    </p:spTree>
    <p:extLst>
      <p:ext uri="{BB962C8B-B14F-4D97-AF65-F5344CB8AC3E}">
        <p14:creationId xmlns:p14="http://schemas.microsoft.com/office/powerpoint/2010/main" val="2486095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لامپهای فلورسنت</a:t>
            </a:r>
            <a:endParaRPr lang="fa-IR" dirty="0"/>
          </a:p>
        </p:txBody>
      </p:sp>
      <p:sp>
        <p:nvSpPr>
          <p:cNvPr id="3" name="Content Placeholder 2"/>
          <p:cNvSpPr>
            <a:spLocks noGrp="1"/>
          </p:cNvSpPr>
          <p:nvPr>
            <p:ph idx="1"/>
          </p:nvPr>
        </p:nvSpPr>
        <p:spPr/>
        <p:txBody>
          <a:bodyPr/>
          <a:lstStyle/>
          <a:p>
            <a:r>
              <a:rPr lang="fa-IR" dirty="0" smtClean="0"/>
              <a:t>لامپهای فلورسنت یک زباله خطرناک هستند و و منبع مهمی برای جیوه محسوب میشوند و نباید در زباله های خانگی دفع شوند و باید بازیافت شوند</a:t>
            </a:r>
            <a:endParaRPr lang="fa-IR" dirty="0"/>
          </a:p>
        </p:txBody>
      </p:sp>
    </p:spTree>
    <p:extLst>
      <p:ext uri="{BB962C8B-B14F-4D97-AF65-F5344CB8AC3E}">
        <p14:creationId xmlns:p14="http://schemas.microsoft.com/office/powerpoint/2010/main" val="290022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پسماند عفونی</a:t>
            </a:r>
            <a:endParaRPr lang="fa-IR" dirty="0"/>
          </a:p>
        </p:txBody>
      </p:sp>
      <p:sp>
        <p:nvSpPr>
          <p:cNvPr id="3" name="Content Placeholder 2"/>
          <p:cNvSpPr>
            <a:spLocks noGrp="1"/>
          </p:cNvSpPr>
          <p:nvPr>
            <p:ph idx="1"/>
          </p:nvPr>
        </p:nvSpPr>
        <p:spPr/>
        <p:txBody>
          <a:bodyPr/>
          <a:lstStyle/>
          <a:p>
            <a:r>
              <a:rPr lang="fa-IR" dirty="0" smtClean="0"/>
              <a:t>به پسماندی گفته میشود که محتوی میکروارگانیسم زنده یا سموم آنها  که میتوانند باعث بیماری  در انسان یا سایر حیوانات شوند</a:t>
            </a:r>
            <a:endParaRPr lang="fa-IR" dirty="0"/>
          </a:p>
          <a:p>
            <a:r>
              <a:rPr lang="fa-IR" dirty="0" smtClean="0"/>
              <a:t>حتی عفونت های کوچک در تعریف قرار گرفته اند</a:t>
            </a:r>
          </a:p>
          <a:p>
            <a:pPr lvl="1"/>
            <a:r>
              <a:rPr lang="fa-IR" dirty="0" smtClean="0"/>
              <a:t>اطلاعات کم در مورد وضعیت بیمار  تصمیم گیری را مشکل میکند</a:t>
            </a:r>
          </a:p>
          <a:p>
            <a:r>
              <a:rPr lang="fa-IR" dirty="0" smtClean="0"/>
              <a:t>تمام پسماندهای کلینیکی آلوده به خون یا سایر مایعات بدن از جمله بزاق  عفونی در نظر گرفته میشوند(دستکش،ماسک،پیش بند پلاستکی)</a:t>
            </a:r>
          </a:p>
        </p:txBody>
      </p:sp>
    </p:spTree>
    <p:extLst>
      <p:ext uri="{BB962C8B-B14F-4D97-AF65-F5344CB8AC3E}">
        <p14:creationId xmlns:p14="http://schemas.microsoft.com/office/powerpoint/2010/main" val="390130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باتری</a:t>
            </a:r>
            <a:endParaRPr lang="fa-IR" dirty="0"/>
          </a:p>
        </p:txBody>
      </p:sp>
      <p:sp>
        <p:nvSpPr>
          <p:cNvPr id="3" name="Content Placeholder 2"/>
          <p:cNvSpPr>
            <a:spLocks noGrp="1"/>
          </p:cNvSpPr>
          <p:nvPr>
            <p:ph idx="1"/>
          </p:nvPr>
        </p:nvSpPr>
        <p:spPr/>
        <p:txBody>
          <a:bodyPr/>
          <a:lstStyle/>
          <a:p>
            <a:r>
              <a:rPr lang="fa-IR" dirty="0" smtClean="0"/>
              <a:t>باتری غیر قابل شارژ:جیوه به باتری های آلکالن اضافه نمیشود.اما سایر باتریها مثل باتری </a:t>
            </a:r>
            <a:r>
              <a:rPr lang="en-US" dirty="0"/>
              <a:t>mercury oxide and silver oxide </a:t>
            </a:r>
            <a:r>
              <a:rPr lang="en-US" dirty="0" smtClean="0"/>
              <a:t>batteries</a:t>
            </a:r>
            <a:r>
              <a:rPr lang="fa-IR" dirty="0" smtClean="0"/>
              <a:t> و</a:t>
            </a:r>
            <a:r>
              <a:rPr lang="en-US" dirty="0"/>
              <a:t>small lead-acid </a:t>
            </a:r>
            <a:r>
              <a:rPr lang="en-US" dirty="0" smtClean="0"/>
              <a:t>batteries</a:t>
            </a:r>
            <a:r>
              <a:rPr lang="fa-IR" dirty="0" smtClean="0"/>
              <a:t> به استفاده از جیوه ادامه میدهند .این باتریها باید بازیافت شوند یا به عنوان زباله خطرناک محسوب شوند</a:t>
            </a:r>
          </a:p>
          <a:p>
            <a:r>
              <a:rPr lang="fa-IR" dirty="0" smtClean="0"/>
              <a:t>باتری قابل شارژ نیکل کادمیوم زباله خطرناک محسوب میشوند</a:t>
            </a:r>
          </a:p>
          <a:p>
            <a:r>
              <a:rPr lang="fa-IR" dirty="0" smtClean="0"/>
              <a:t>باتری را نباید در  کیسه </a:t>
            </a:r>
            <a:r>
              <a:rPr lang="en-US" dirty="0" smtClean="0"/>
              <a:t>biohazard</a:t>
            </a:r>
            <a:r>
              <a:rPr lang="fa-IR" dirty="0" smtClean="0"/>
              <a:t> یا مخزن وسایل نوک تیز قرار داد.</a:t>
            </a:r>
          </a:p>
          <a:p>
            <a:r>
              <a:rPr lang="fa-IR" dirty="0" smtClean="0"/>
              <a:t>باتریهای قابل شارژ یا غیر الکالن را در زباله های معمولی نیندازید</a:t>
            </a:r>
            <a:endParaRPr lang="fa-IR" dirty="0"/>
          </a:p>
        </p:txBody>
      </p:sp>
    </p:spTree>
    <p:extLst>
      <p:ext uri="{BB962C8B-B14F-4D97-AF65-F5344CB8AC3E}">
        <p14:creationId xmlns:p14="http://schemas.microsoft.com/office/powerpoint/2010/main" val="948568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زباله خطرناک</a:t>
            </a:r>
            <a:endParaRPr lang="fa-IR" dirty="0"/>
          </a:p>
        </p:txBody>
      </p:sp>
      <p:sp>
        <p:nvSpPr>
          <p:cNvPr id="3" name="Content Placeholder 2"/>
          <p:cNvSpPr>
            <a:spLocks noGrp="1"/>
          </p:cNvSpPr>
          <p:nvPr>
            <p:ph idx="1"/>
          </p:nvPr>
        </p:nvSpPr>
        <p:spPr/>
        <p:txBody>
          <a:bodyPr/>
          <a:lstStyle/>
          <a:p>
            <a:r>
              <a:rPr lang="fa-IR" dirty="0" smtClean="0"/>
              <a:t>موادی که دارای  یکی از ترکیبات یا خصوصیات  زیر است  به عنوان زباله خطرناک محسوب میشود</a:t>
            </a:r>
          </a:p>
          <a:p>
            <a:r>
              <a:rPr lang="fa-IR" dirty="0" smtClean="0"/>
              <a:t>محتوی جیوه نقره یا کرومیوم یا سایر فلزات سنگین</a:t>
            </a:r>
          </a:p>
          <a:p>
            <a:r>
              <a:rPr lang="fa-IR" dirty="0" smtClean="0"/>
              <a:t>محتوی مواد شیمیایی خطرناک </a:t>
            </a:r>
          </a:p>
          <a:p>
            <a:r>
              <a:rPr lang="fa-IR" dirty="0" smtClean="0"/>
              <a:t>دارای خصوصیاتی مثل </a:t>
            </a:r>
            <a:r>
              <a:rPr lang="en-US" dirty="0"/>
              <a:t>ignitability, </a:t>
            </a:r>
            <a:r>
              <a:rPr lang="en-US" dirty="0" err="1"/>
              <a:t>corrosivity</a:t>
            </a:r>
            <a:r>
              <a:rPr lang="en-US" dirty="0"/>
              <a:t>, or high </a:t>
            </a:r>
            <a:r>
              <a:rPr lang="en-US" dirty="0" err="1" smtClean="0"/>
              <a:t>Ph</a:t>
            </a:r>
            <a:endParaRPr lang="fa-IR" dirty="0" smtClean="0"/>
          </a:p>
          <a:p>
            <a:r>
              <a:rPr lang="fa-IR" dirty="0" smtClean="0"/>
              <a:t>هر مخزن محتوی مواد خطرناک باید برچسب  زباله خطرناک را داشته باشد.تاریخ(تاریخ شروع و تاریخ پر شدن)</a:t>
            </a:r>
          </a:p>
          <a:p>
            <a:r>
              <a:rPr lang="fa-IR" dirty="0" smtClean="0"/>
              <a:t>وقتی که مخزن محتوی مواد خطرناک پر میشود بیش از 180 روز از تاریخ پر شدن نباید در محل تولید نگهداری شود</a:t>
            </a:r>
            <a:endParaRPr lang="fa-IR" dirty="0"/>
          </a:p>
        </p:txBody>
      </p:sp>
    </p:spTree>
    <p:extLst>
      <p:ext uri="{BB962C8B-B14F-4D97-AF65-F5344CB8AC3E}">
        <p14:creationId xmlns:p14="http://schemas.microsoft.com/office/powerpoint/2010/main" val="302190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جداسازی</a:t>
            </a:r>
            <a:endParaRPr lang="fa-IR" dirty="0"/>
          </a:p>
        </p:txBody>
      </p:sp>
      <p:sp>
        <p:nvSpPr>
          <p:cNvPr id="3" name="Content Placeholder 2"/>
          <p:cNvSpPr>
            <a:spLocks noGrp="1"/>
          </p:cNvSpPr>
          <p:nvPr>
            <p:ph idx="1"/>
          </p:nvPr>
        </p:nvSpPr>
        <p:spPr/>
        <p:txBody>
          <a:bodyPr/>
          <a:lstStyle/>
          <a:p>
            <a:r>
              <a:rPr lang="fa-IR" dirty="0" smtClean="0"/>
              <a:t>مرحله یک:زباله خطرناک(کلینیکی) را از زباله غیر خطرناک(زباله خانگی و تجاری)جدا شود</a:t>
            </a:r>
          </a:p>
          <a:p>
            <a:r>
              <a:rPr lang="fa-IR" dirty="0" smtClean="0"/>
              <a:t>مرحله دوم:زباله  هایی که باید سوزانده شود (پسماند دارویی وآناتومیکال)از پسماندهایی که بروش تکنولوژی آلترناتیو امحا میشوند(زباله عفونی کلینیکی) جدا شود   </a:t>
            </a:r>
          </a:p>
          <a:p>
            <a:r>
              <a:rPr lang="fa-IR" dirty="0" smtClean="0"/>
              <a:t>از سطلها و کیسه هایی که دارای رنگ بندی پذیرفته شده ملی برای جمع آوری زباله است استفاده شود</a:t>
            </a:r>
          </a:p>
          <a:p>
            <a:r>
              <a:rPr lang="fa-IR" dirty="0" smtClean="0"/>
              <a:t>هرگز برای دفع وسایل تیز و مایعات از کیسه پلاستیکی استفاده نشود</a:t>
            </a:r>
          </a:p>
          <a:p>
            <a:r>
              <a:rPr lang="fa-IR" dirty="0" smtClean="0"/>
              <a:t>از پلاستیک سیاه برای زباله های خانگی غیر عفونی استفاده شود</a:t>
            </a:r>
          </a:p>
          <a:p>
            <a:pPr lvl="1"/>
            <a:r>
              <a:rPr lang="fa-IR" dirty="0" smtClean="0"/>
              <a:t>بر اساس قوانین ملی موارد قابل بازیافت را از هم جدا کنید</a:t>
            </a:r>
            <a:endParaRPr lang="fa-IR" dirty="0"/>
          </a:p>
        </p:txBody>
      </p:sp>
    </p:spTree>
    <p:extLst>
      <p:ext uri="{BB962C8B-B14F-4D97-AF65-F5344CB8AC3E}">
        <p14:creationId xmlns:p14="http://schemas.microsoft.com/office/powerpoint/2010/main" val="345547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fa-IR" dirty="0"/>
          </a:p>
        </p:txBody>
      </p:sp>
      <p:sp>
        <p:nvSpPr>
          <p:cNvPr id="3" name="Content Placeholder 2"/>
          <p:cNvSpPr>
            <a:spLocks noGrp="1"/>
          </p:cNvSpPr>
          <p:nvPr>
            <p:ph idx="1"/>
          </p:nvPr>
        </p:nvSpPr>
        <p:spPr/>
        <p:txBody>
          <a:bodyPr/>
          <a:lstStyle/>
          <a:p>
            <a:pPr algn="just"/>
            <a:r>
              <a:rPr lang="fa-IR" dirty="0" smtClean="0"/>
              <a:t>زباله های کلینیکی که در حین ویزیت در خانه تولید میشود  برای انداختن در ظروف مناسب به مطب برگردانید</a:t>
            </a:r>
          </a:p>
          <a:p>
            <a:pPr algn="just"/>
            <a:r>
              <a:rPr lang="fa-IR" dirty="0" smtClean="0"/>
              <a:t>زباله های کلینیکی خطرناک(نه نوک تیز ونه دارو) را به داخل کیسه های پلاستیک زرد مقاوم به پارگی بیندازید</a:t>
            </a:r>
          </a:p>
          <a:p>
            <a:pPr algn="just"/>
            <a:r>
              <a:rPr lang="fa-IR" dirty="0" smtClean="0">
                <a:solidFill>
                  <a:srgbClr val="FF0000"/>
                </a:solidFill>
              </a:rPr>
              <a:t>زباله های آناتومیکی را به برای سوزاندن به کیسه های زرد بیندازید</a:t>
            </a:r>
          </a:p>
          <a:p>
            <a:pPr algn="just"/>
            <a:r>
              <a:rPr lang="fa-IR" dirty="0" smtClean="0"/>
              <a:t>کیسه های زرد رنگ را در داخل سطل اشغالهایی که با پا درشان باز میشود بیندازید .هر مطب باید یکی از اینها را داشته باشد</a:t>
            </a:r>
          </a:p>
          <a:p>
            <a:pPr algn="just"/>
            <a:r>
              <a:rPr lang="fa-IR" dirty="0" smtClean="0"/>
              <a:t>کیسه هایی که سه چهارم  آنها پر شده است  را با زدن تاریخ  ببندید</a:t>
            </a:r>
            <a:endParaRPr lang="fa-IR" dirty="0"/>
          </a:p>
        </p:txBody>
      </p:sp>
    </p:spTree>
    <p:extLst>
      <p:ext uri="{BB962C8B-B14F-4D97-AF65-F5344CB8AC3E}">
        <p14:creationId xmlns:p14="http://schemas.microsoft.com/office/powerpoint/2010/main" val="114932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a:t>
            </a:r>
            <a:endParaRPr lang="fa-IR" dirty="0"/>
          </a:p>
        </p:txBody>
      </p:sp>
      <p:sp>
        <p:nvSpPr>
          <p:cNvPr id="3" name="Content Placeholder 2"/>
          <p:cNvSpPr>
            <a:spLocks noGrp="1"/>
          </p:cNvSpPr>
          <p:nvPr>
            <p:ph idx="1"/>
          </p:nvPr>
        </p:nvSpPr>
        <p:spPr/>
        <p:txBody>
          <a:bodyPr/>
          <a:lstStyle/>
          <a:p>
            <a:r>
              <a:rPr lang="fa-IR" dirty="0" smtClean="0"/>
              <a:t>تا حد امکان از سطلها و کیسه هایی استفاده شود که نیاز با کار دست نداشته باشد.مطمئن باشید که سطلها در هنگام استفاده یا زمان پر شدن به صورت عمودی قرار گرفته اند</a:t>
            </a:r>
          </a:p>
          <a:p>
            <a:r>
              <a:rPr lang="fa-IR" dirty="0" smtClean="0"/>
              <a:t>زباله ها را بین کیسه های زباله مطب منتقل نکنید</a:t>
            </a:r>
          </a:p>
          <a:p>
            <a:r>
              <a:rPr lang="fa-IR" dirty="0" smtClean="0"/>
              <a:t>سطلها و کیسه ها دور از حرارت قرار داده شود</a:t>
            </a:r>
            <a:endParaRPr lang="fa-IR" dirty="0"/>
          </a:p>
        </p:txBody>
      </p:sp>
    </p:spTree>
    <p:extLst>
      <p:ext uri="{BB962C8B-B14F-4D97-AF65-F5344CB8AC3E}">
        <p14:creationId xmlns:p14="http://schemas.microsoft.com/office/powerpoint/2010/main" val="406801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ذخیره پسماند</a:t>
            </a:r>
            <a:endParaRPr lang="fa-IR" dirty="0"/>
          </a:p>
        </p:txBody>
      </p:sp>
      <p:sp>
        <p:nvSpPr>
          <p:cNvPr id="3" name="Content Placeholder 2"/>
          <p:cNvSpPr>
            <a:spLocks noGrp="1"/>
          </p:cNvSpPr>
          <p:nvPr>
            <p:ph idx="1"/>
          </p:nvPr>
        </p:nvSpPr>
        <p:spPr/>
        <p:txBody>
          <a:bodyPr/>
          <a:lstStyle/>
          <a:p>
            <a:r>
              <a:rPr lang="fa-IR" dirty="0" smtClean="0"/>
              <a:t>هر شخصی که با زباله ها در تماس است باید علیه هپاتیت بی واکسن دریافت کند از جمله نظافتچی</a:t>
            </a:r>
          </a:p>
          <a:p>
            <a:r>
              <a:rPr lang="fa-IR" dirty="0" smtClean="0"/>
              <a:t>در حین کار با زباله باید افراد دستکشهای ضخیم وپیش بند پلاستیکی ببندد</a:t>
            </a:r>
            <a:endParaRPr lang="fa-IR" dirty="0"/>
          </a:p>
        </p:txBody>
      </p:sp>
      <p:pic>
        <p:nvPicPr>
          <p:cNvPr id="4" name="Picture 3"/>
          <p:cNvPicPr>
            <a:picLocks noChangeAspect="1"/>
          </p:cNvPicPr>
          <p:nvPr/>
        </p:nvPicPr>
        <p:blipFill>
          <a:blip r:embed="rId2"/>
          <a:stretch>
            <a:fillRect/>
          </a:stretch>
        </p:blipFill>
        <p:spPr>
          <a:xfrm>
            <a:off x="391886" y="3466905"/>
            <a:ext cx="3792505" cy="3160421"/>
          </a:xfrm>
          <a:prstGeom prst="rect">
            <a:avLst/>
          </a:prstGeom>
        </p:spPr>
      </p:pic>
      <p:pic>
        <p:nvPicPr>
          <p:cNvPr id="5" name="Picture 4"/>
          <p:cNvPicPr>
            <a:picLocks noChangeAspect="1"/>
          </p:cNvPicPr>
          <p:nvPr/>
        </p:nvPicPr>
        <p:blipFill>
          <a:blip r:embed="rId3"/>
          <a:stretch>
            <a:fillRect/>
          </a:stretch>
        </p:blipFill>
        <p:spPr>
          <a:xfrm>
            <a:off x="2528628" y="3315801"/>
            <a:ext cx="3311525" cy="3311525"/>
          </a:xfrm>
          <a:prstGeom prst="rect">
            <a:avLst/>
          </a:prstGeom>
        </p:spPr>
      </p:pic>
      <p:pic>
        <p:nvPicPr>
          <p:cNvPr id="6" name="Picture 5"/>
          <p:cNvPicPr>
            <a:picLocks noChangeAspect="1"/>
          </p:cNvPicPr>
          <p:nvPr/>
        </p:nvPicPr>
        <p:blipFill>
          <a:blip r:embed="rId4"/>
          <a:stretch>
            <a:fillRect/>
          </a:stretch>
        </p:blipFill>
        <p:spPr>
          <a:xfrm>
            <a:off x="6321133" y="3307345"/>
            <a:ext cx="3550655" cy="3550655"/>
          </a:xfrm>
          <a:prstGeom prst="rect">
            <a:avLst/>
          </a:prstGeom>
        </p:spPr>
      </p:pic>
    </p:spTree>
    <p:extLst>
      <p:ext uri="{BB962C8B-B14F-4D97-AF65-F5344CB8AC3E}">
        <p14:creationId xmlns:p14="http://schemas.microsoft.com/office/powerpoint/2010/main" val="4251513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fa-IR" dirty="0"/>
          </a:p>
        </p:txBody>
      </p:sp>
      <p:sp>
        <p:nvSpPr>
          <p:cNvPr id="3" name="Content Placeholder 2"/>
          <p:cNvSpPr>
            <a:spLocks noGrp="1"/>
          </p:cNvSpPr>
          <p:nvPr>
            <p:ph idx="1"/>
          </p:nvPr>
        </p:nvSpPr>
        <p:spPr/>
        <p:txBody>
          <a:bodyPr/>
          <a:lstStyle/>
          <a:p>
            <a:r>
              <a:rPr lang="fa-IR" dirty="0" smtClean="0"/>
              <a:t>افراد مسوول خودشان ولباسشان  را از نشت مواد و وسایل تیز حفاظت کنند</a:t>
            </a:r>
          </a:p>
          <a:p>
            <a:r>
              <a:rPr lang="fa-IR" dirty="0" smtClean="0"/>
              <a:t>بعد از هندلینگ دستها باید شسته شود</a:t>
            </a:r>
          </a:p>
          <a:p>
            <a:r>
              <a:rPr lang="fa-IR" dirty="0" smtClean="0"/>
              <a:t>اگر ریسک اسپلش و آئروسل اکسپوژر وجود دارد باید ماسک وعینک پوشیده شود</a:t>
            </a:r>
          </a:p>
          <a:p>
            <a:r>
              <a:rPr lang="fa-IR" dirty="0" smtClean="0"/>
              <a:t>هر اکسپوزر گزارش شود تا تمهیدات پیشگیری از وقوع مجدد آن اتخاذ شود</a:t>
            </a:r>
          </a:p>
          <a:p>
            <a:pPr lvl="1"/>
            <a:r>
              <a:rPr lang="fa-IR" sz="4000" dirty="0" smtClean="0">
                <a:solidFill>
                  <a:srgbClr val="FF0000"/>
                </a:solidFill>
              </a:rPr>
              <a:t>مکان نامناسب</a:t>
            </a:r>
          </a:p>
          <a:p>
            <a:pPr lvl="1"/>
            <a:r>
              <a:rPr lang="fa-IR" sz="4000" dirty="0" smtClean="0">
                <a:solidFill>
                  <a:srgbClr val="FF0000"/>
                </a:solidFill>
              </a:rPr>
              <a:t>سطلهایی که بیش ازحد پر شده اند با وسایل نوک تیز</a:t>
            </a:r>
          </a:p>
          <a:p>
            <a:pPr lvl="1"/>
            <a:r>
              <a:rPr lang="fa-IR" sz="4000" dirty="0" smtClean="0">
                <a:solidFill>
                  <a:srgbClr val="FF0000"/>
                </a:solidFill>
              </a:rPr>
              <a:t>انداختن اشتباهی وسایل نوک تیز در ظروف دیگر</a:t>
            </a:r>
            <a:endParaRPr lang="fa-IR" sz="4000" dirty="0">
              <a:solidFill>
                <a:srgbClr val="FF0000"/>
              </a:solidFill>
            </a:endParaRPr>
          </a:p>
        </p:txBody>
      </p:sp>
    </p:spTree>
    <p:extLst>
      <p:ext uri="{BB962C8B-B14F-4D97-AF65-F5344CB8AC3E}">
        <p14:creationId xmlns:p14="http://schemas.microsoft.com/office/powerpoint/2010/main" val="9533115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743200" y="81482"/>
            <a:ext cx="6848669" cy="6095481"/>
          </a:xfrm>
          <a:prstGeom prst="rect">
            <a:avLst/>
          </a:prstGeom>
        </p:spPr>
      </p:pic>
    </p:spTree>
    <p:extLst>
      <p:ext uri="{BB962C8B-B14F-4D97-AF65-F5344CB8AC3E}">
        <p14:creationId xmlns:p14="http://schemas.microsoft.com/office/powerpoint/2010/main" val="133809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a:t>
            </a:r>
            <a:endParaRPr lang="fa-IR" dirty="0"/>
          </a:p>
        </p:txBody>
      </p:sp>
      <p:sp>
        <p:nvSpPr>
          <p:cNvPr id="3" name="Content Placeholder 2"/>
          <p:cNvSpPr>
            <a:spLocks noGrp="1"/>
          </p:cNvSpPr>
          <p:nvPr>
            <p:ph idx="1"/>
          </p:nvPr>
        </p:nvSpPr>
        <p:spPr/>
        <p:txBody>
          <a:bodyPr/>
          <a:lstStyle/>
          <a:p>
            <a:r>
              <a:rPr lang="fa-IR" dirty="0" smtClean="0"/>
              <a:t>پسماند تا قبل از جمع آوری باید در محلی مخصوص این امر در محل کار ذخیره شود</a:t>
            </a:r>
          </a:p>
          <a:p>
            <a:r>
              <a:rPr lang="fa-IR" dirty="0" smtClean="0"/>
              <a:t>کیسه ها و ظروف  پسماند کلینیکی  در انتظار برای جمع آوری باید در وسیله ای مشابه زیر با درب محکم نگهداری شود</a:t>
            </a:r>
          </a:p>
          <a:p>
            <a:endParaRPr lang="fa-IR" dirty="0"/>
          </a:p>
        </p:txBody>
      </p:sp>
      <p:pic>
        <p:nvPicPr>
          <p:cNvPr id="5" name="Picture 4"/>
          <p:cNvPicPr>
            <a:picLocks noChangeAspect="1"/>
          </p:cNvPicPr>
          <p:nvPr/>
        </p:nvPicPr>
        <p:blipFill>
          <a:blip r:embed="rId2"/>
          <a:stretch>
            <a:fillRect/>
          </a:stretch>
        </p:blipFill>
        <p:spPr>
          <a:xfrm>
            <a:off x="838200" y="2959913"/>
            <a:ext cx="3645840" cy="3730136"/>
          </a:xfrm>
          <a:prstGeom prst="rect">
            <a:avLst/>
          </a:prstGeom>
        </p:spPr>
      </p:pic>
    </p:spTree>
    <p:extLst>
      <p:ext uri="{BB962C8B-B14F-4D97-AF65-F5344CB8AC3E}">
        <p14:creationId xmlns:p14="http://schemas.microsoft.com/office/powerpoint/2010/main" val="2101307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fa-IR" dirty="0"/>
          </a:p>
        </p:txBody>
      </p:sp>
      <p:sp>
        <p:nvSpPr>
          <p:cNvPr id="3" name="Content Placeholder 2"/>
          <p:cNvSpPr>
            <a:spLocks noGrp="1"/>
          </p:cNvSpPr>
          <p:nvPr>
            <p:ph idx="1"/>
          </p:nvPr>
        </p:nvSpPr>
        <p:spPr/>
        <p:txBody>
          <a:bodyPr/>
          <a:lstStyle/>
          <a:p>
            <a:r>
              <a:rPr lang="fa-IR" dirty="0" smtClean="0"/>
              <a:t>محل ذخیره زباله باید تمیز امن وبا نور کافی باشد ودور از دسترس افراد غیر مسوول باشد</a:t>
            </a:r>
          </a:p>
          <a:p>
            <a:r>
              <a:rPr lang="fa-IR" dirty="0" smtClean="0"/>
              <a:t>محل ذخیره پسماند باید دارای یک کف  سخت وغیرقابل نفود با قابلیت شستشو و دارای محل خروج مایع باشد</a:t>
            </a:r>
          </a:p>
          <a:p>
            <a:r>
              <a:rPr lang="fa-IR" dirty="0" smtClean="0"/>
              <a:t>پسماندها باید به صورت منظم جمع آوری شود تا از انباشت بیش از حد آن جلوگیری شود.زمان دوره ای جمع آوری زباله بر اساس حجم تولید زباله دیکته میشود</a:t>
            </a:r>
            <a:endParaRPr lang="fa-IR" dirty="0"/>
          </a:p>
        </p:txBody>
      </p:sp>
    </p:spTree>
    <p:extLst>
      <p:ext uri="{BB962C8B-B14F-4D97-AF65-F5344CB8AC3E}">
        <p14:creationId xmlns:p14="http://schemas.microsoft.com/office/powerpoint/2010/main" val="41005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زباله های دارویی</a:t>
            </a:r>
            <a:endParaRPr lang="fa-IR" dirty="0"/>
          </a:p>
        </p:txBody>
      </p:sp>
      <p:sp>
        <p:nvSpPr>
          <p:cNvPr id="7" name="Content Placeholder 6"/>
          <p:cNvSpPr>
            <a:spLocks noGrp="1"/>
          </p:cNvSpPr>
          <p:nvPr>
            <p:ph idx="1"/>
          </p:nvPr>
        </p:nvSpPr>
        <p:spPr/>
        <p:txBody>
          <a:bodyPr/>
          <a:lstStyle/>
          <a:p>
            <a:r>
              <a:rPr lang="fa-IR" dirty="0" smtClean="0"/>
              <a:t>شامل داروهای،  واکسنها وسرمهای تاریخ گذشته، استفاده نشده، ریخته شده ، آلوده شده </a:t>
            </a:r>
          </a:p>
          <a:p>
            <a:r>
              <a:rPr lang="fa-IR" dirty="0" smtClean="0">
                <a:solidFill>
                  <a:srgbClr val="FF0000"/>
                </a:solidFill>
              </a:rPr>
              <a:t>داروهای سیتوتوکسک: توکسیک، کارسینوژنیک،تراتوژنیک موتاژنیک که در دندانپزشکی مورد استفاده نیست به عنوان زباله خطرناک محسوب میشود</a:t>
            </a:r>
          </a:p>
          <a:p>
            <a:r>
              <a:rPr lang="fa-IR" dirty="0" smtClean="0">
                <a:solidFill>
                  <a:srgbClr val="FF0000"/>
                </a:solidFill>
              </a:rPr>
              <a:t>مواد فعال دارویی اما غیر سیتوتوکسیک مثل بی حس کننده های موضعی</a:t>
            </a:r>
          </a:p>
          <a:p>
            <a:r>
              <a:rPr lang="fa-IR" dirty="0" smtClean="0">
                <a:solidFill>
                  <a:srgbClr val="FF0000"/>
                </a:solidFill>
              </a:rPr>
              <a:t>داروهای غیر فعال و فاقد خصوصیات خطرناک  مثل نرمال سالین وگلوکز</a:t>
            </a:r>
          </a:p>
          <a:p>
            <a:pPr lvl="1"/>
            <a:endParaRPr lang="fa-IR" dirty="0" smtClean="0"/>
          </a:p>
        </p:txBody>
      </p:sp>
    </p:spTree>
    <p:extLst>
      <p:ext uri="{BB962C8B-B14F-4D97-AF65-F5344CB8AC3E}">
        <p14:creationId xmlns:p14="http://schemas.microsoft.com/office/powerpoint/2010/main" val="40882097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انتقال پسماند</a:t>
            </a:r>
            <a:endParaRPr lang="fa-IR" dirty="0"/>
          </a:p>
        </p:txBody>
      </p:sp>
      <p:sp>
        <p:nvSpPr>
          <p:cNvPr id="3" name="Content Placeholder 2"/>
          <p:cNvSpPr>
            <a:spLocks noGrp="1"/>
          </p:cNvSpPr>
          <p:nvPr>
            <p:ph idx="1"/>
          </p:nvPr>
        </p:nvSpPr>
        <p:spPr/>
        <p:txBody>
          <a:bodyPr>
            <a:normAutofit lnSpcReduction="10000"/>
          </a:bodyPr>
          <a:lstStyle/>
          <a:p>
            <a:r>
              <a:rPr lang="fa-IR" dirty="0" smtClean="0"/>
              <a:t>هر گونه حرکت دادن زباله های خطرناک باید با لحاظ چندین نکته زیر باشد</a:t>
            </a:r>
          </a:p>
          <a:p>
            <a:r>
              <a:rPr lang="fa-IR" dirty="0" smtClean="0"/>
              <a:t>دندانپزشک یا مسول نظارت بر زباله مطب  باید قبل از جمع آوری زباله فرم مربوطه که باید در آن نوع زباله ها  و تاریخ و کد پسماند، وزن ،تعداد ورنگ واندازه کیسه ها و سطلهای تحویلی میباشد را بنویسد  و هم دندانپزشک وهم کارگر شهرداری باید آنرا امضا کنند</a:t>
            </a:r>
          </a:p>
          <a:p>
            <a:r>
              <a:rPr lang="fa-IR" dirty="0" smtClean="0"/>
              <a:t>از فرم مربوطه یک کپی باید نزد دندانپزشک ،مسوول زباله مطب و یک نسخه هم به کارگر داده شود</a:t>
            </a:r>
          </a:p>
          <a:p>
            <a:r>
              <a:rPr lang="fa-IR" dirty="0" smtClean="0"/>
              <a:t>مامور شهرداری باید یک کپی از نحوه امحا زباله به دندانپزشک بدهد و هزینه آن را دریافت کند</a:t>
            </a:r>
          </a:p>
          <a:p>
            <a:r>
              <a:rPr lang="fa-IR" dirty="0" smtClean="0"/>
              <a:t>مدارک انتقال زباله و امحا آن باید تا دوتا سه سال نگهداری شوند</a:t>
            </a:r>
          </a:p>
          <a:p>
            <a:endParaRPr lang="fa-IR" dirty="0"/>
          </a:p>
        </p:txBody>
      </p:sp>
    </p:spTree>
    <p:extLst>
      <p:ext uri="{BB962C8B-B14F-4D97-AF65-F5344CB8AC3E}">
        <p14:creationId xmlns:p14="http://schemas.microsoft.com/office/powerpoint/2010/main" val="657470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محو زباله</a:t>
            </a:r>
            <a:endParaRPr lang="fa-IR" dirty="0"/>
          </a:p>
        </p:txBody>
      </p:sp>
      <p:sp>
        <p:nvSpPr>
          <p:cNvPr id="3" name="Content Placeholder 2"/>
          <p:cNvSpPr>
            <a:spLocks noGrp="1"/>
          </p:cNvSpPr>
          <p:nvPr>
            <p:ph idx="1"/>
          </p:nvPr>
        </p:nvSpPr>
        <p:spPr/>
        <p:txBody>
          <a:bodyPr>
            <a:normAutofit fontScale="92500" lnSpcReduction="10000"/>
          </a:bodyPr>
          <a:lstStyle/>
          <a:p>
            <a:pPr algn="just">
              <a:lnSpc>
                <a:spcPct val="200000"/>
              </a:lnSpc>
            </a:pPr>
            <a:r>
              <a:rPr lang="fa-IR" dirty="0" smtClean="0"/>
              <a:t>قبل از دفن.........متد سنتی برای کاهش حجم و بی خطر کردن آن سوزاندن بود</a:t>
            </a:r>
          </a:p>
          <a:p>
            <a:pPr lvl="1" algn="just">
              <a:lnSpc>
                <a:spcPct val="200000"/>
              </a:lnSpc>
            </a:pPr>
            <a:r>
              <a:rPr lang="fa-IR" dirty="0" smtClean="0"/>
              <a:t>مطالعات بی خطر بودن آنرا زیر سوال برده اند</a:t>
            </a:r>
          </a:p>
          <a:p>
            <a:pPr lvl="1" algn="just">
              <a:lnSpc>
                <a:spcPct val="200000"/>
              </a:lnSpc>
            </a:pPr>
            <a:r>
              <a:rPr lang="fa-IR" dirty="0" smtClean="0"/>
              <a:t>گازهای خروجی از آن برای مناطق مسکونی یا مناطق حساس محیط زیست</a:t>
            </a:r>
          </a:p>
          <a:p>
            <a:pPr lvl="1" algn="just">
              <a:lnSpc>
                <a:spcPct val="200000"/>
              </a:lnSpc>
            </a:pPr>
            <a:r>
              <a:rPr lang="fa-IR" dirty="0" smtClean="0"/>
              <a:t>تحت شرایط خاصی ممکن است باکتریهای زنده از دود کش کوره ها رها شوند</a:t>
            </a:r>
          </a:p>
          <a:p>
            <a:pPr lvl="1" algn="just">
              <a:lnSpc>
                <a:spcPct val="200000"/>
              </a:lnSpc>
            </a:pPr>
            <a:r>
              <a:rPr lang="fa-IR" dirty="0" smtClean="0"/>
              <a:t>این امر سبب شد یک روش قابل اعتمادتر و سازگارتر با محیط زیست به عنوان </a:t>
            </a:r>
            <a:r>
              <a:rPr lang="en-US" dirty="0"/>
              <a:t>alternative technology </a:t>
            </a:r>
            <a:r>
              <a:rPr lang="en-US" dirty="0" smtClean="0"/>
              <a:t>methods</a:t>
            </a:r>
            <a:r>
              <a:rPr lang="fa-IR" dirty="0" smtClean="0"/>
              <a:t> که از حرارت ؛موادشیمیایی یا اشعه استفاده میکند معرفی شود</a:t>
            </a:r>
            <a:endParaRPr lang="fa-IR" dirty="0"/>
          </a:p>
        </p:txBody>
      </p:sp>
    </p:spTree>
    <p:extLst>
      <p:ext uri="{BB962C8B-B14F-4D97-AF65-F5344CB8AC3E}">
        <p14:creationId xmlns:p14="http://schemas.microsoft.com/office/powerpoint/2010/main" val="314418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پروسه حرارتی</a:t>
            </a:r>
            <a:endParaRPr lang="fa-IR" dirty="0"/>
          </a:p>
        </p:txBody>
      </p:sp>
      <p:pic>
        <p:nvPicPr>
          <p:cNvPr id="4" name="Content Placeholder 3"/>
          <p:cNvPicPr>
            <a:picLocks noGrp="1" noChangeAspect="1"/>
          </p:cNvPicPr>
          <p:nvPr>
            <p:ph idx="1"/>
          </p:nvPr>
        </p:nvPicPr>
        <p:blipFill>
          <a:blip r:embed="rId2"/>
          <a:stretch>
            <a:fillRect/>
          </a:stretch>
        </p:blipFill>
        <p:spPr>
          <a:xfrm>
            <a:off x="634285" y="489397"/>
            <a:ext cx="7823915" cy="6267116"/>
          </a:xfrm>
          <a:prstGeom prst="rect">
            <a:avLst/>
          </a:prstGeom>
        </p:spPr>
      </p:pic>
    </p:spTree>
    <p:extLst>
      <p:ext uri="{BB962C8B-B14F-4D97-AF65-F5344CB8AC3E}">
        <p14:creationId xmlns:p14="http://schemas.microsoft.com/office/powerpoint/2010/main" val="2577547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168600" y="117614"/>
            <a:ext cx="7670859" cy="6740386"/>
          </a:xfrm>
          <a:prstGeom prst="rect">
            <a:avLst/>
          </a:prstGeom>
        </p:spPr>
      </p:pic>
    </p:spTree>
    <p:extLst>
      <p:ext uri="{BB962C8B-B14F-4D97-AF65-F5344CB8AC3E}">
        <p14:creationId xmlns:p14="http://schemas.microsoft.com/office/powerpoint/2010/main" val="203892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هدف </a:t>
            </a:r>
            <a:endParaRPr lang="fa-IR" dirty="0"/>
          </a:p>
        </p:txBody>
      </p:sp>
      <p:sp>
        <p:nvSpPr>
          <p:cNvPr id="3" name="Content Placeholder 2"/>
          <p:cNvSpPr>
            <a:spLocks noGrp="1"/>
          </p:cNvSpPr>
          <p:nvPr>
            <p:ph idx="1"/>
          </p:nvPr>
        </p:nvSpPr>
        <p:spPr/>
        <p:txBody>
          <a:bodyPr>
            <a:normAutofit/>
          </a:bodyPr>
          <a:lstStyle/>
          <a:p>
            <a:pPr algn="just"/>
            <a:r>
              <a:rPr lang="fa-IR" dirty="0" smtClean="0"/>
              <a:t>تمام این پروسه ها برای تولید زباله هایی </a:t>
            </a:r>
            <a:r>
              <a:rPr lang="fa-IR" dirty="0" smtClean="0">
                <a:solidFill>
                  <a:srgbClr val="FF0000"/>
                </a:solidFill>
              </a:rPr>
              <a:t>بدون خطر </a:t>
            </a:r>
            <a:r>
              <a:rPr lang="fa-IR" dirty="0" smtClean="0"/>
              <a:t>و قابل قبول برای دفن معرفی شده اند</a:t>
            </a:r>
          </a:p>
          <a:p>
            <a:pPr algn="just"/>
            <a:r>
              <a:rPr lang="en-US" dirty="0"/>
              <a:t>alternative </a:t>
            </a:r>
            <a:r>
              <a:rPr lang="en-US" dirty="0" smtClean="0"/>
              <a:t>technology</a:t>
            </a:r>
            <a:r>
              <a:rPr lang="fa-IR" dirty="0" smtClean="0"/>
              <a:t> در این روش درجه حرارت کمتر ی از درجه حرارت تولید شده به روش کوره استفاده میشود</a:t>
            </a:r>
          </a:p>
        </p:txBody>
      </p:sp>
    </p:spTree>
    <p:extLst>
      <p:ext uri="{BB962C8B-B14F-4D97-AF65-F5344CB8AC3E}">
        <p14:creationId xmlns:p14="http://schemas.microsoft.com/office/powerpoint/2010/main" val="2272824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توجه </a:t>
            </a:r>
            <a:endParaRPr lang="fa-IR" dirty="0"/>
          </a:p>
        </p:txBody>
      </p:sp>
      <p:sp>
        <p:nvSpPr>
          <p:cNvPr id="3" name="Content Placeholder 2"/>
          <p:cNvSpPr>
            <a:spLocks noGrp="1"/>
          </p:cNvSpPr>
          <p:nvPr>
            <p:ph idx="1"/>
          </p:nvPr>
        </p:nvSpPr>
        <p:spPr/>
        <p:txBody>
          <a:bodyPr/>
          <a:lstStyle/>
          <a:p>
            <a:r>
              <a:rPr lang="fa-IR" dirty="0"/>
              <a:t>به روش </a:t>
            </a:r>
            <a:r>
              <a:rPr lang="en-US" dirty="0" smtClean="0"/>
              <a:t> alternative </a:t>
            </a:r>
            <a:r>
              <a:rPr lang="en-US" dirty="0"/>
              <a:t>technology  </a:t>
            </a:r>
            <a:r>
              <a:rPr lang="fa-IR" dirty="0"/>
              <a:t>حدود 95درصد پسماند کلینیکی را میتوان به طور موثر مدیریت کرد</a:t>
            </a:r>
          </a:p>
          <a:p>
            <a:r>
              <a:rPr lang="fa-IR" dirty="0" smtClean="0"/>
              <a:t>استثنا قابل توجه</a:t>
            </a:r>
          </a:p>
          <a:p>
            <a:pPr lvl="1"/>
            <a:r>
              <a:rPr lang="fa-IR" dirty="0" smtClean="0"/>
              <a:t>پسماند عفونی  محتوی  بیماری</a:t>
            </a:r>
            <a:r>
              <a:rPr lang="en-US" dirty="0" smtClean="0"/>
              <a:t>Variant </a:t>
            </a:r>
            <a:r>
              <a:rPr lang="en-US" dirty="0" err="1" smtClean="0"/>
              <a:t>Creutzfeldt</a:t>
            </a:r>
            <a:r>
              <a:rPr lang="en-US" dirty="0" smtClean="0"/>
              <a:t>–</a:t>
            </a:r>
            <a:r>
              <a:rPr lang="en-US" dirty="0" err="1" smtClean="0"/>
              <a:t>Jakob</a:t>
            </a:r>
            <a:r>
              <a:rPr lang="en-US" dirty="0" smtClean="0"/>
              <a:t> disease</a:t>
            </a:r>
            <a:endParaRPr lang="fa-IR" dirty="0"/>
          </a:p>
          <a:p>
            <a:pPr lvl="1"/>
            <a:r>
              <a:rPr lang="fa-IR" dirty="0" smtClean="0"/>
              <a:t>داروهای سیتوتوکسیک</a:t>
            </a:r>
          </a:p>
          <a:p>
            <a:pPr lvl="1"/>
            <a:r>
              <a:rPr lang="fa-IR" dirty="0" smtClean="0"/>
              <a:t>قطعات فلزی بزرگ</a:t>
            </a:r>
          </a:p>
          <a:p>
            <a:pPr lvl="1"/>
            <a:r>
              <a:rPr lang="fa-IR" dirty="0" smtClean="0"/>
              <a:t>پسماند آناتومیک </a:t>
            </a:r>
          </a:p>
          <a:p>
            <a:pPr lvl="6"/>
            <a:r>
              <a:rPr lang="fa-IR" dirty="0" smtClean="0">
                <a:solidFill>
                  <a:srgbClr val="FF0000"/>
                </a:solidFill>
              </a:rPr>
              <a:t>نیاز به کوره  جهت سوزاندن دارند</a:t>
            </a:r>
          </a:p>
          <a:p>
            <a:pPr lvl="6"/>
            <a:endParaRPr lang="fa-IR" dirty="0"/>
          </a:p>
          <a:p>
            <a:pPr lvl="1"/>
            <a:r>
              <a:rPr lang="fa-IR" dirty="0" smtClean="0"/>
              <a:t>زمانی که پسماند با هر کدام از روشهای بالا غیر عفونی شد به عنوان پسماند خطرناک محسوب نمیشود</a:t>
            </a:r>
            <a:endParaRPr lang="fa-IR" dirty="0"/>
          </a:p>
        </p:txBody>
      </p:sp>
    </p:spTree>
    <p:extLst>
      <p:ext uri="{BB962C8B-B14F-4D97-AF65-F5344CB8AC3E}">
        <p14:creationId xmlns:p14="http://schemas.microsoft.com/office/powerpoint/2010/main" val="179796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نکته مهم</a:t>
            </a:r>
            <a:endParaRPr lang="fa-IR" dirty="0"/>
          </a:p>
        </p:txBody>
      </p:sp>
      <p:sp>
        <p:nvSpPr>
          <p:cNvPr id="3" name="Content Placeholder 2"/>
          <p:cNvSpPr>
            <a:spLocks noGrp="1"/>
          </p:cNvSpPr>
          <p:nvPr>
            <p:ph idx="1"/>
          </p:nvPr>
        </p:nvSpPr>
        <p:spPr/>
        <p:txBody>
          <a:bodyPr/>
          <a:lstStyle/>
          <a:p>
            <a:r>
              <a:rPr lang="fa-IR" dirty="0" smtClean="0"/>
              <a:t>هدف کاهش مقدار تولید زباله</a:t>
            </a:r>
          </a:p>
          <a:p>
            <a:r>
              <a:rPr lang="fa-IR" dirty="0" smtClean="0"/>
              <a:t>روش ها باید طوری باشد که افراد تشویق به ارزیابی عملکرد خود در راستای کاهش زباله باشد</a:t>
            </a:r>
          </a:p>
          <a:p>
            <a:r>
              <a:rPr lang="fa-IR" dirty="0" smtClean="0"/>
              <a:t> جداسازی صحیح وبازیافت پسماند غیر کلینیکی که میتواند مانع از سوزاندن زباله هایی شود که با روشی غیر از سوزاندن قابل مدیریت هستند و از این طریق شارژ دندانپزشک قابل کاهش هست</a:t>
            </a:r>
          </a:p>
          <a:p>
            <a:pPr lvl="1"/>
            <a:r>
              <a:rPr lang="fa-IR" dirty="0" smtClean="0"/>
              <a:t>چراکه دندانپزشکانی که زباله های بیشتری برای سوزاندن تولید کنند باید هزینه بیشتری پرداخت کنند</a:t>
            </a:r>
          </a:p>
          <a:p>
            <a:pPr lvl="1"/>
            <a:r>
              <a:rPr lang="fa-IR" dirty="0" smtClean="0"/>
              <a:t>در ضمن سوزاندن زباله ها باعث گرم شدن زمین میشود</a:t>
            </a:r>
          </a:p>
          <a:p>
            <a:pPr lvl="1"/>
            <a:r>
              <a:rPr lang="fa-IR" dirty="0" smtClean="0"/>
              <a:t>دندانپزشکانی که زباله هارا به طور صحیح مدیریت نکنند باید جریمه شوند  </a:t>
            </a:r>
            <a:endParaRPr lang="fa-IR" dirty="0"/>
          </a:p>
        </p:txBody>
      </p:sp>
    </p:spTree>
    <p:extLst>
      <p:ext uri="{BB962C8B-B14F-4D97-AF65-F5344CB8AC3E}">
        <p14:creationId xmlns:p14="http://schemas.microsoft.com/office/powerpoint/2010/main" val="6666429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توجه</a:t>
            </a:r>
            <a:endParaRPr lang="fa-IR" dirty="0"/>
          </a:p>
        </p:txBody>
      </p:sp>
      <p:sp>
        <p:nvSpPr>
          <p:cNvPr id="3" name="Content Placeholder 2"/>
          <p:cNvSpPr>
            <a:spLocks noGrp="1"/>
          </p:cNvSpPr>
          <p:nvPr>
            <p:ph idx="1"/>
          </p:nvPr>
        </p:nvSpPr>
        <p:spPr/>
        <p:txBody>
          <a:bodyPr/>
          <a:lstStyle/>
          <a:p>
            <a:r>
              <a:rPr lang="fa-IR" dirty="0" smtClean="0"/>
              <a:t>در انگلستان جدا کردن پسماند دارویی و عفونی از هم ضروری است</a:t>
            </a:r>
          </a:p>
          <a:p>
            <a:r>
              <a:rPr lang="fa-IR" dirty="0" smtClean="0"/>
              <a:t>دو تا سطل مقاوم به سوراخ شدگی  در قسمت جراحی مورد نیاز است</a:t>
            </a:r>
          </a:p>
          <a:p>
            <a:pPr lvl="1"/>
            <a:r>
              <a:rPr lang="fa-IR" dirty="0" smtClean="0"/>
              <a:t>پسماند عفونی و داروهایی که کامل استفاده شده............ نارنجی</a:t>
            </a:r>
          </a:p>
          <a:p>
            <a:pPr lvl="1"/>
            <a:r>
              <a:rPr lang="fa-IR" dirty="0" smtClean="0"/>
              <a:t>داروهای با نسخه و کارتریج بی حسی موضعی  که ناتمام مانده است و سوزنها....... زرد</a:t>
            </a:r>
            <a:endParaRPr lang="fa-IR" dirty="0"/>
          </a:p>
        </p:txBody>
      </p:sp>
    </p:spTree>
    <p:extLst>
      <p:ext uri="{BB962C8B-B14F-4D97-AF65-F5344CB8AC3E}">
        <p14:creationId xmlns:p14="http://schemas.microsoft.com/office/powerpoint/2010/main" val="294822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41914" y="158419"/>
            <a:ext cx="6466115" cy="6595438"/>
          </a:xfrm>
          <a:prstGeom prst="rect">
            <a:avLst/>
          </a:prstGeom>
        </p:spPr>
      </p:pic>
    </p:spTree>
    <p:extLst>
      <p:ext uri="{BB962C8B-B14F-4D97-AF65-F5344CB8AC3E}">
        <p14:creationId xmlns:p14="http://schemas.microsoft.com/office/powerpoint/2010/main" val="56196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 مدیریت پسماند این سه اصل   مورد توجه هست</a:t>
            </a:r>
            <a:endParaRPr lang="fa-IR" dirty="0"/>
          </a:p>
        </p:txBody>
      </p:sp>
      <p:sp>
        <p:nvSpPr>
          <p:cNvPr id="3" name="Content Placeholder 2"/>
          <p:cNvSpPr>
            <a:spLocks noGrp="1"/>
          </p:cNvSpPr>
          <p:nvPr>
            <p:ph idx="1"/>
          </p:nvPr>
        </p:nvSpPr>
        <p:spPr/>
        <p:txBody>
          <a:bodyPr/>
          <a:lstStyle/>
          <a:p>
            <a:r>
              <a:rPr lang="fa-IR" dirty="0" smtClean="0"/>
              <a:t>کاهش حجم تولید زباله سرانه هر فرد</a:t>
            </a:r>
          </a:p>
          <a:p>
            <a:r>
              <a:rPr lang="fa-IR" dirty="0" smtClean="0"/>
              <a:t>محدود کردن تعداد مکانهای دفن زباله</a:t>
            </a:r>
          </a:p>
          <a:p>
            <a:r>
              <a:rPr lang="fa-IR" dirty="0" smtClean="0"/>
              <a:t>حفاظت از محیط زیست</a:t>
            </a:r>
            <a:endParaRPr lang="fa-IR" dirty="0"/>
          </a:p>
        </p:txBody>
      </p:sp>
      <p:pic>
        <p:nvPicPr>
          <p:cNvPr id="4" name="Picture 3"/>
          <p:cNvPicPr>
            <a:picLocks noChangeAspect="1"/>
          </p:cNvPicPr>
          <p:nvPr/>
        </p:nvPicPr>
        <p:blipFill>
          <a:blip r:embed="rId2"/>
          <a:stretch>
            <a:fillRect/>
          </a:stretch>
        </p:blipFill>
        <p:spPr>
          <a:xfrm>
            <a:off x="167951" y="3382084"/>
            <a:ext cx="4960609" cy="3370065"/>
          </a:xfrm>
          <a:prstGeom prst="rect">
            <a:avLst/>
          </a:prstGeom>
        </p:spPr>
      </p:pic>
      <p:pic>
        <p:nvPicPr>
          <p:cNvPr id="6" name="Picture 5"/>
          <p:cNvPicPr>
            <a:picLocks noChangeAspect="1"/>
          </p:cNvPicPr>
          <p:nvPr/>
        </p:nvPicPr>
        <p:blipFill>
          <a:blip r:embed="rId3"/>
          <a:stretch>
            <a:fillRect/>
          </a:stretch>
        </p:blipFill>
        <p:spPr>
          <a:xfrm>
            <a:off x="7441324" y="3382084"/>
            <a:ext cx="4582725" cy="3370066"/>
          </a:xfrm>
          <a:prstGeom prst="rect">
            <a:avLst/>
          </a:prstGeom>
        </p:spPr>
      </p:pic>
    </p:spTree>
    <p:extLst>
      <p:ext uri="{BB962C8B-B14F-4D97-AF65-F5344CB8AC3E}">
        <p14:creationId xmlns:p14="http://schemas.microsoft.com/office/powerpoint/2010/main" val="255618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سلسله مراتب مدیریت زباله</a:t>
            </a:r>
            <a:endParaRPr lang="en-US" dirty="0"/>
          </a:p>
        </p:txBody>
      </p:sp>
      <p:pic>
        <p:nvPicPr>
          <p:cNvPr id="4" name="Content Placeholder 3"/>
          <p:cNvPicPr>
            <a:picLocks noGrp="1" noChangeAspect="1"/>
          </p:cNvPicPr>
          <p:nvPr>
            <p:ph idx="1"/>
          </p:nvPr>
        </p:nvPicPr>
        <p:blipFill>
          <a:blip r:embed="rId3"/>
          <a:stretch>
            <a:fillRect/>
          </a:stretch>
        </p:blipFill>
        <p:spPr>
          <a:xfrm>
            <a:off x="3578306" y="1397047"/>
            <a:ext cx="5737973" cy="5229040"/>
          </a:xfrm>
          <a:prstGeom prst="rect">
            <a:avLst/>
          </a:prstGeom>
        </p:spPr>
      </p:pic>
    </p:spTree>
    <p:extLst>
      <p:ext uri="{BB962C8B-B14F-4D97-AF65-F5344CB8AC3E}">
        <p14:creationId xmlns:p14="http://schemas.microsoft.com/office/powerpoint/2010/main" val="45912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3690</Words>
  <Application>Microsoft Office PowerPoint</Application>
  <PresentationFormat>Widescreen</PresentationFormat>
  <Paragraphs>283</Paragraphs>
  <Slides>67</Slides>
  <Notes>5</Notes>
  <HiddenSlides>14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Calibri Light</vt:lpstr>
      <vt:lpstr>HelveticaNeueLTStd-Th</vt:lpstr>
      <vt:lpstr>Times New Roman</vt:lpstr>
      <vt:lpstr>TimesNewRomanPSMT</vt:lpstr>
      <vt:lpstr>Office Theme</vt:lpstr>
      <vt:lpstr>زباله های دندانپزشکی</vt:lpstr>
      <vt:lpstr>زباله چیست</vt:lpstr>
      <vt:lpstr>ادامه</vt:lpstr>
      <vt:lpstr>زباله کلینیکی چیست</vt:lpstr>
      <vt:lpstr>پسماند عفونی</vt:lpstr>
      <vt:lpstr>زباله های دارویی</vt:lpstr>
      <vt:lpstr>PowerPoint Presentation</vt:lpstr>
      <vt:lpstr>در مدیریت پسماند این سه اصل   مورد توجه هست</vt:lpstr>
      <vt:lpstr>سلسله مراتب مدیریت زباله</vt:lpstr>
      <vt:lpstr>اهمیت </vt:lpstr>
      <vt:lpstr>آموزش</vt:lpstr>
      <vt:lpstr>بهداشت در محل کار</vt:lpstr>
      <vt:lpstr>ایمنی و سلامت</vt:lpstr>
      <vt:lpstr>انواع پسماند  در مطب دندانپزشکی</vt:lpstr>
      <vt:lpstr>PowerPoint Presentation</vt:lpstr>
      <vt:lpstr>مدیریت زباله دندانپزشکی</vt:lpstr>
      <vt:lpstr>جداسازی  زباله ها</vt:lpstr>
      <vt:lpstr>ثبوت رادیوگرافی وفویل سربی</vt:lpstr>
      <vt:lpstr>PowerPoint Presentation</vt:lpstr>
      <vt:lpstr>PowerPoint Presentation</vt:lpstr>
      <vt:lpstr>PowerPoint Presentation</vt:lpstr>
      <vt:lpstr>پسماند آناتومیکال  و دندان</vt:lpstr>
      <vt:lpstr>PowerPoint Presentation</vt:lpstr>
      <vt:lpstr>PowerPoint Presentation</vt:lpstr>
      <vt:lpstr>PowerPoint Presentation</vt:lpstr>
      <vt:lpstr>آمالگام </vt:lpstr>
      <vt:lpstr>زباله های آمالگام</vt:lpstr>
      <vt:lpstr>آملگام را در مکانهای زیر نگهداری نشود</vt:lpstr>
      <vt:lpstr>کپسول آمالگام</vt:lpstr>
      <vt:lpstr>جیوه</vt:lpstr>
      <vt:lpstr>آمالگامهای دور ریختنی</vt:lpstr>
      <vt:lpstr>آمالگامهای کنار یونیت</vt:lpstr>
      <vt:lpstr>PowerPoint Presentation</vt:lpstr>
      <vt:lpstr>ادامه</vt:lpstr>
      <vt:lpstr>PowerPoint Presentation</vt:lpstr>
      <vt:lpstr>PowerPoint Presentation</vt:lpstr>
      <vt:lpstr>PowerPoint Presentation</vt:lpstr>
      <vt:lpstr>PowerPoint Presentation</vt:lpstr>
      <vt:lpstr>ادامه</vt:lpstr>
      <vt:lpstr>اگر جیوه بر روی زمین ریخت </vt:lpstr>
      <vt:lpstr>PowerPoint Presentation</vt:lpstr>
      <vt:lpstr>سایر منابع جیوه در دندانپزشکی</vt:lpstr>
      <vt:lpstr>محلول ثبوت رادیوگرافی </vt:lpstr>
      <vt:lpstr>ورقه های سربی</vt:lpstr>
      <vt:lpstr>ضد عفونی کننده ها،تمیز کننده ها و سایر مواد شیمیایی</vt:lpstr>
      <vt:lpstr>خون</vt:lpstr>
      <vt:lpstr>وسایل نوک تیزاستریل</vt:lpstr>
      <vt:lpstr>زباله های اداری</vt:lpstr>
      <vt:lpstr>لامپهای فلورسنت</vt:lpstr>
      <vt:lpstr>باتری</vt:lpstr>
      <vt:lpstr>زباله خطرناک</vt:lpstr>
      <vt:lpstr>جداسازی</vt:lpstr>
      <vt:lpstr>ادامه</vt:lpstr>
      <vt:lpstr>ادامه </vt:lpstr>
      <vt:lpstr>ذخیره پسماند</vt:lpstr>
      <vt:lpstr>ادامه</vt:lpstr>
      <vt:lpstr>PowerPoint Presentation</vt:lpstr>
      <vt:lpstr>ادامه </vt:lpstr>
      <vt:lpstr>ادامه</vt:lpstr>
      <vt:lpstr>انتقال پسماند</vt:lpstr>
      <vt:lpstr>روش محو زباله</vt:lpstr>
      <vt:lpstr>پروسه حرارتی</vt:lpstr>
      <vt:lpstr>PowerPoint Presentation</vt:lpstr>
      <vt:lpstr>هدف </vt:lpstr>
      <vt:lpstr> توجه </vt:lpstr>
      <vt:lpstr>نکته مهم</vt:lpstr>
      <vt:lpstr>توجه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Windows User</cp:lastModifiedBy>
  <cp:revision>125</cp:revision>
  <dcterms:created xsi:type="dcterms:W3CDTF">2016-12-27T09:31:41Z</dcterms:created>
  <dcterms:modified xsi:type="dcterms:W3CDTF">2018-05-01T06:39:30Z</dcterms:modified>
</cp:coreProperties>
</file>