
<file path=[Content_Types].xml><?xml version="1.0" encoding="utf-8"?>
<Types xmlns="http://schemas.openxmlformats.org/package/2006/content-types">
  <Default Extension="jfif" ContentType="image/jpeg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8" r:id="rId4"/>
    <p:sldId id="258" r:id="rId5"/>
    <p:sldId id="259" r:id="rId6"/>
    <p:sldId id="260" r:id="rId7"/>
    <p:sldId id="261" r:id="rId8"/>
    <p:sldId id="299" r:id="rId9"/>
    <p:sldId id="262" r:id="rId10"/>
    <p:sldId id="263" r:id="rId11"/>
    <p:sldId id="300" r:id="rId12"/>
    <p:sldId id="264" r:id="rId13"/>
    <p:sldId id="265" r:id="rId14"/>
    <p:sldId id="266" r:id="rId15"/>
    <p:sldId id="267" r:id="rId16"/>
    <p:sldId id="301" r:id="rId17"/>
    <p:sldId id="302" r:id="rId18"/>
    <p:sldId id="303" r:id="rId19"/>
    <p:sldId id="271" r:id="rId20"/>
    <p:sldId id="304" r:id="rId21"/>
    <p:sldId id="305" r:id="rId22"/>
    <p:sldId id="306" r:id="rId23"/>
    <p:sldId id="268" r:id="rId24"/>
    <p:sldId id="269" r:id="rId25"/>
    <p:sldId id="270" r:id="rId26"/>
    <p:sldId id="275" r:id="rId27"/>
    <p:sldId id="307" r:id="rId28"/>
    <p:sldId id="276" r:id="rId29"/>
    <p:sldId id="278" r:id="rId30"/>
    <p:sldId id="279" r:id="rId31"/>
    <p:sldId id="280" r:id="rId32"/>
    <p:sldId id="308" r:id="rId33"/>
    <p:sldId id="309" r:id="rId34"/>
    <p:sldId id="315" r:id="rId35"/>
    <p:sldId id="310" r:id="rId36"/>
    <p:sldId id="311" r:id="rId37"/>
    <p:sldId id="312" r:id="rId38"/>
    <p:sldId id="313" r:id="rId39"/>
    <p:sldId id="314" r:id="rId40"/>
    <p:sldId id="281" r:id="rId41"/>
    <p:sldId id="282" r:id="rId42"/>
    <p:sldId id="283" r:id="rId43"/>
    <p:sldId id="284" r:id="rId44"/>
    <p:sldId id="285" r:id="rId45"/>
    <p:sldId id="316" r:id="rId46"/>
    <p:sldId id="317" r:id="rId47"/>
    <p:sldId id="318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3" d="100"/>
          <a:sy n="63" d="100"/>
        </p:scale>
        <p:origin x="72" y="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9848F-F7C0-495C-8AFC-3791476CA6F3}" type="datetimeFigureOut">
              <a:rPr lang="en-US" smtClean="0"/>
              <a:t>3/10/2019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DFBB1-86E6-49E2-A99E-854684C48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97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9848F-F7C0-495C-8AFC-3791476CA6F3}" type="datetimeFigureOut">
              <a:rPr lang="en-US" smtClean="0"/>
              <a:t>3/10/2019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DFBB1-86E6-49E2-A99E-854684C48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950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9848F-F7C0-495C-8AFC-3791476CA6F3}" type="datetimeFigureOut">
              <a:rPr lang="en-US" smtClean="0"/>
              <a:t>3/10/2019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DFBB1-86E6-49E2-A99E-854684C48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935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9848F-F7C0-495C-8AFC-3791476CA6F3}" type="datetimeFigureOut">
              <a:rPr lang="en-US" smtClean="0"/>
              <a:t>3/10/2019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DFBB1-86E6-49E2-A99E-854684C48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05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9848F-F7C0-495C-8AFC-3791476CA6F3}" type="datetimeFigureOut">
              <a:rPr lang="en-US" smtClean="0"/>
              <a:t>3/10/2019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DFBB1-86E6-49E2-A99E-854684C48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347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9848F-F7C0-495C-8AFC-3791476CA6F3}" type="datetimeFigureOut">
              <a:rPr lang="en-US" smtClean="0"/>
              <a:t>3/10/2019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DFBB1-86E6-49E2-A99E-854684C48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336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9848F-F7C0-495C-8AFC-3791476CA6F3}" type="datetimeFigureOut">
              <a:rPr lang="en-US" smtClean="0"/>
              <a:t>3/10/2019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DFBB1-86E6-49E2-A99E-854684C48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935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9848F-F7C0-495C-8AFC-3791476CA6F3}" type="datetimeFigureOut">
              <a:rPr lang="en-US" smtClean="0"/>
              <a:t>3/10/2019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DFBB1-86E6-49E2-A99E-854684C48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113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9848F-F7C0-495C-8AFC-3791476CA6F3}" type="datetimeFigureOut">
              <a:rPr lang="en-US" smtClean="0"/>
              <a:t>3/10/2019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DFBB1-86E6-49E2-A99E-854684C48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410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9848F-F7C0-495C-8AFC-3791476CA6F3}" type="datetimeFigureOut">
              <a:rPr lang="en-US" smtClean="0"/>
              <a:t>3/10/2019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DFBB1-86E6-49E2-A99E-854684C48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191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9848F-F7C0-495C-8AFC-3791476CA6F3}" type="datetimeFigureOut">
              <a:rPr lang="en-US" smtClean="0"/>
              <a:t>3/10/2019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DFBB1-86E6-49E2-A99E-854684C48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421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f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1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F9848F-F7C0-495C-8AFC-3791476CA6F3}" type="datetimeFigureOut">
              <a:rPr lang="en-US" smtClean="0"/>
              <a:t>3/10/2019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FDFBB1-86E6-49E2-A99E-854684C48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963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Sjögren’s Syndrome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Mohammad </a:t>
            </a:r>
            <a:r>
              <a:rPr lang="en-US" dirty="0" err="1"/>
              <a:t>Shooriabi</a:t>
            </a:r>
            <a:r>
              <a:rPr lang="en-US" dirty="0"/>
              <a:t>. Assistant Professor, Department of Oral Medicine, Faculty of Dentistry, Ahvaz </a:t>
            </a:r>
            <a:r>
              <a:rPr lang="en-US" dirty="0" err="1"/>
              <a:t>Jundishapur</a:t>
            </a:r>
            <a:r>
              <a:rPr lang="en-US" dirty="0"/>
              <a:t> University of Medical Sciences, Ahvaz, Iran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53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 oral burning sensation, stomatitis, or </a:t>
            </a:r>
            <a:r>
              <a:rPr lang="en-US" dirty="0" err="1" smtClean="0"/>
              <a:t>glossodynia</a:t>
            </a:r>
            <a:r>
              <a:rPr lang="en-US" dirty="0" smtClean="0"/>
              <a:t> is a common complaint in SS patients</a:t>
            </a:r>
          </a:p>
          <a:p>
            <a:pPr lvl="1"/>
            <a:r>
              <a:rPr lang="en-US" dirty="0" smtClean="0"/>
              <a:t>fungal infection</a:t>
            </a:r>
          </a:p>
          <a:p>
            <a:pPr lvl="1"/>
            <a:r>
              <a:rPr lang="en-US" dirty="0" smtClean="0"/>
              <a:t>SS-associated neuropathies</a:t>
            </a:r>
            <a:endParaRPr lang="en-US" dirty="0"/>
          </a:p>
          <a:p>
            <a:pPr lvl="2"/>
            <a:r>
              <a:rPr lang="en-US" dirty="0" smtClean="0"/>
              <a:t>hematinic deficiencies, allergies, oral lesions, or burning mouth syndrome must be ruled out.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6480" y="3791585"/>
            <a:ext cx="3207703" cy="3207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0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prevalence</a:t>
            </a:r>
            <a:r>
              <a:rPr lang="en-US" dirty="0"/>
              <a:t> of peripheral nervous system involvement in SS has been estimated at </a:t>
            </a:r>
            <a:r>
              <a:rPr lang="en-US" dirty="0">
                <a:solidFill>
                  <a:srgbClr val="FF0000"/>
                </a:solidFill>
              </a:rPr>
              <a:t>5%–20% </a:t>
            </a:r>
            <a:r>
              <a:rPr lang="en-US" dirty="0"/>
              <a:t>and is most commonly reported as excruciating, </a:t>
            </a:r>
            <a:r>
              <a:rPr lang="en-US" dirty="0">
                <a:solidFill>
                  <a:srgbClr val="FF0000"/>
                </a:solidFill>
              </a:rPr>
              <a:t>burning pain of the extremities</a:t>
            </a:r>
            <a:r>
              <a:rPr lang="en-US" dirty="0"/>
              <a:t>, or when the cranial nerves are involved, presents as a </a:t>
            </a:r>
            <a:r>
              <a:rPr lang="en-US" dirty="0">
                <a:solidFill>
                  <a:srgbClr val="FF0000"/>
                </a:solidFill>
              </a:rPr>
              <a:t>trigeminal neuropathy.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31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Changes in volume and composition of saliva may lead to an increased caries index, which may alert a clinician to suspect SS.</a:t>
            </a:r>
            <a:endParaRPr lang="en-US" dirty="0"/>
          </a:p>
          <a:p>
            <a:pPr algn="just"/>
            <a:r>
              <a:rPr lang="en-US" dirty="0" smtClean="0"/>
              <a:t>Patients with SS have a </a:t>
            </a:r>
            <a:r>
              <a:rPr lang="en-US" dirty="0" smtClean="0">
                <a:solidFill>
                  <a:srgbClr val="FF0000"/>
                </a:solidFill>
              </a:rPr>
              <a:t>much lower pH and buffering capacity, </a:t>
            </a:r>
            <a:r>
              <a:rPr lang="en-US" dirty="0" smtClean="0"/>
              <a:t>which, coupled with the increased time for sugar clearance due to diminished salivary flow, leads to an increased rate of decay.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3739" y="3848100"/>
            <a:ext cx="3962011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41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9724" r="9357"/>
          <a:stretch/>
        </p:blipFill>
        <p:spPr>
          <a:xfrm>
            <a:off x="6810375" y="3076586"/>
            <a:ext cx="4200525" cy="32353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Patients with SS also have </a:t>
            </a:r>
            <a:r>
              <a:rPr lang="en-US" dirty="0" smtClean="0">
                <a:solidFill>
                  <a:srgbClr val="FF0000"/>
                </a:solidFill>
              </a:rPr>
              <a:t>higher levels </a:t>
            </a:r>
            <a:r>
              <a:rPr lang="en-US" dirty="0" smtClean="0"/>
              <a:t>of cariogenic and acidophilic bacteria such as Lactobacillus acidophilus and Streptococcus </a:t>
            </a:r>
            <a:r>
              <a:rPr lang="en-US" dirty="0" err="1" smtClean="0"/>
              <a:t>mutans</a:t>
            </a:r>
            <a:r>
              <a:rPr lang="en-US" dirty="0" smtClean="0"/>
              <a:t> </a:t>
            </a:r>
          </a:p>
          <a:p>
            <a:r>
              <a:rPr lang="en-US" dirty="0" smtClean="0"/>
              <a:t>caries are usually seen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tooth-restoration interfaces </a:t>
            </a:r>
          </a:p>
          <a:p>
            <a:pPr lvl="1"/>
            <a:r>
              <a:rPr lang="en-US" dirty="0" smtClean="0"/>
              <a:t> root and facial surfaces and cusp tips</a:t>
            </a:r>
          </a:p>
        </p:txBody>
      </p:sp>
    </p:spTree>
    <p:extLst>
      <p:ext uri="{BB962C8B-B14F-4D97-AF65-F5344CB8AC3E}">
        <p14:creationId xmlns:p14="http://schemas.microsoft.com/office/powerpoint/2010/main" val="263703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Serologic Signs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Hypergammaglobulinemia, (increased levels of a certain immunoglobulin in the blood serum)</a:t>
            </a:r>
          </a:p>
          <a:p>
            <a:r>
              <a:rPr lang="en-US" dirty="0" smtClean="0"/>
              <a:t>Elevated sedimentation rate,</a:t>
            </a:r>
          </a:p>
          <a:p>
            <a:r>
              <a:rPr lang="en-US" dirty="0" smtClean="0"/>
              <a:t>Decreased white blood cells</a:t>
            </a:r>
          </a:p>
          <a:p>
            <a:r>
              <a:rPr lang="en-US" dirty="0" smtClean="0"/>
              <a:t>Hypocomplementemia</a:t>
            </a:r>
          </a:p>
        </p:txBody>
      </p:sp>
    </p:spTree>
    <p:extLst>
      <p:ext uri="{BB962C8B-B14F-4D97-AF65-F5344CB8AC3E}">
        <p14:creationId xmlns:p14="http://schemas.microsoft.com/office/powerpoint/2010/main" val="6414601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American-European Consensus Group</a:t>
            </a:r>
            <a:r>
              <a:rPr lang="fa-IR" dirty="0" smtClean="0"/>
              <a:t> </a:t>
            </a:r>
            <a:r>
              <a:rPr lang="en-US" dirty="0" smtClean="0"/>
              <a:t>criteria involve six criteria</a:t>
            </a:r>
          </a:p>
          <a:p>
            <a:r>
              <a:rPr lang="en-US" dirty="0" err="1" smtClean="0"/>
              <a:t>pSS</a:t>
            </a:r>
            <a:r>
              <a:rPr lang="en-US" dirty="0" smtClean="0"/>
              <a:t> having met four of the six categories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4374" y="3044538"/>
            <a:ext cx="3492644" cy="3492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773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ocular symptoms,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3844636" cy="20215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3516" y="1686358"/>
            <a:ext cx="4189917" cy="27932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94113" y="1686358"/>
            <a:ext cx="2126093" cy="3640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9925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oral symptoms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82715"/>
            <a:ext cx="3819403" cy="28756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3462" y="1982715"/>
            <a:ext cx="3233647" cy="23606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0948" y="1982715"/>
            <a:ext cx="3028711" cy="2268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3145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ocular </a:t>
            </a:r>
            <a:r>
              <a:rPr lang="en-US" dirty="0" smtClean="0"/>
              <a:t>signs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7326" y="1409989"/>
            <a:ext cx="5801784" cy="43513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5597" y="1351973"/>
            <a:ext cx="5873002" cy="4409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8538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Minor Salivary Gland Biopsy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considered to be the best sole diagnostic criterion for the salivary component of SS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64259"/>
            <a:ext cx="5770576" cy="3823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0021" y="2741192"/>
            <a:ext cx="5770576" cy="384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304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smtClean="0"/>
              <a:t>Chronic autoimmune disease</a:t>
            </a:r>
          </a:p>
          <a:p>
            <a:pPr lvl="1" algn="just"/>
            <a:r>
              <a:rPr lang="en-US" dirty="0" smtClean="0"/>
              <a:t>oral and ocular dryness</a:t>
            </a:r>
          </a:p>
          <a:p>
            <a:pPr lvl="1" algn="just"/>
            <a:r>
              <a:rPr lang="en-US" dirty="0" smtClean="0"/>
              <a:t>lymphocytic infiltration</a:t>
            </a:r>
          </a:p>
          <a:p>
            <a:pPr lvl="1" algn="just"/>
            <a:r>
              <a:rPr lang="en-US" dirty="0" smtClean="0"/>
              <a:t>destruction of exocrine glands</a:t>
            </a:r>
          </a:p>
          <a:p>
            <a:pPr algn="just"/>
            <a:r>
              <a:rPr lang="en-US" dirty="0" smtClean="0"/>
              <a:t>Dryness may affect other mucosal areas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5118" y="1690687"/>
            <a:ext cx="4685210" cy="3509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94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Histopathology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focal lymphocytic </a:t>
            </a:r>
            <a:r>
              <a:rPr lang="en-US" dirty="0" err="1"/>
              <a:t>sialadenitis</a:t>
            </a:r>
            <a:r>
              <a:rPr lang="en-US" dirty="0"/>
              <a:t> on a MSGB resulting in a Focus Score (FS) of ≥1 focus per 4 mm2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3362" y="3357563"/>
            <a:ext cx="4105275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3867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salivary signs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Scintigraphy</a:t>
            </a:r>
          </a:p>
          <a:p>
            <a:r>
              <a:rPr lang="en-US" dirty="0" smtClean="0"/>
              <a:t>Sialogeraphy</a:t>
            </a:r>
          </a:p>
          <a:p>
            <a:r>
              <a:rPr lang="en-US" dirty="0" smtClean="0"/>
              <a:t>WUSF(&lt;0.1ml/min)</a:t>
            </a:r>
            <a:endParaRPr lang="en-US" dirty="0"/>
          </a:p>
          <a:p>
            <a:pPr lvl="1"/>
            <a:r>
              <a:rPr lang="en-US" dirty="0" smtClean="0"/>
              <a:t>1.5ml/15min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3509" y="1690688"/>
            <a:ext cx="5343525" cy="454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1072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Autoantibodies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(</a:t>
            </a:r>
            <a:r>
              <a:rPr lang="en-US" dirty="0"/>
              <a:t>anti-SSA [Ro] and anti-SSB[La]).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9463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NOTICE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Critically, either </a:t>
            </a:r>
            <a:r>
              <a:rPr lang="en-US" dirty="0" smtClean="0">
                <a:solidFill>
                  <a:srgbClr val="FF0000"/>
                </a:solidFill>
              </a:rPr>
              <a:t>a positive labial MSGB </a:t>
            </a:r>
            <a:r>
              <a:rPr lang="en-US" dirty="0" smtClean="0"/>
              <a:t>or the presence of </a:t>
            </a:r>
            <a:r>
              <a:rPr lang="en-US" dirty="0" smtClean="0">
                <a:solidFill>
                  <a:srgbClr val="FF0000"/>
                </a:solidFill>
              </a:rPr>
              <a:t>at least one of the auto antibodies</a:t>
            </a:r>
            <a:r>
              <a:rPr lang="en-US" dirty="0" smtClean="0"/>
              <a:t> is required to establish a definitive case.</a:t>
            </a:r>
          </a:p>
          <a:p>
            <a:r>
              <a:rPr lang="en-US" dirty="0" smtClean="0"/>
              <a:t>Alternatively, if </a:t>
            </a:r>
            <a:r>
              <a:rPr lang="en-US" dirty="0" smtClean="0">
                <a:solidFill>
                  <a:srgbClr val="FF0000"/>
                </a:solidFill>
              </a:rPr>
              <a:t>three of the four objective criteria </a:t>
            </a:r>
            <a:r>
              <a:rPr lang="en-US" dirty="0" smtClean="0"/>
              <a:t>are satisfied (i.e., </a:t>
            </a:r>
            <a:r>
              <a:rPr lang="en-US" dirty="0" smtClean="0">
                <a:solidFill>
                  <a:srgbClr val="FF0000"/>
                </a:solidFill>
              </a:rPr>
              <a:t>ocular signs, histopathology, salivary signs, and presence of autoantibodies</a:t>
            </a:r>
            <a:r>
              <a:rPr lang="en-US" dirty="0" smtClean="0"/>
              <a:t>), classification criteria are met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3009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American College of Rheumatology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Patients with signs or symptoms suggestive of SS must have at least </a:t>
            </a:r>
            <a:r>
              <a:rPr lang="en-US" dirty="0" smtClean="0">
                <a:solidFill>
                  <a:srgbClr val="FF0000"/>
                </a:solidFill>
              </a:rPr>
              <a:t>two of the following three objective features</a:t>
            </a:r>
            <a:r>
              <a:rPr lang="en-US" dirty="0" smtClean="0"/>
              <a:t>: </a:t>
            </a:r>
          </a:p>
          <a:p>
            <a:r>
              <a:rPr lang="en-US" dirty="0" smtClean="0"/>
              <a:t>(1) a positive </a:t>
            </a:r>
            <a:r>
              <a:rPr lang="en-US" dirty="0" smtClean="0">
                <a:solidFill>
                  <a:srgbClr val="FF0000"/>
                </a:solidFill>
              </a:rPr>
              <a:t>anti-SSA </a:t>
            </a:r>
            <a:r>
              <a:rPr lang="en-US" dirty="0" smtClean="0"/>
              <a:t>or </a:t>
            </a:r>
            <a:r>
              <a:rPr lang="en-US" dirty="0" smtClean="0">
                <a:solidFill>
                  <a:srgbClr val="FF0000"/>
                </a:solidFill>
              </a:rPr>
              <a:t>anti-SSB </a:t>
            </a:r>
            <a:r>
              <a:rPr lang="en-US" dirty="0" smtClean="0"/>
              <a:t>or a </a:t>
            </a:r>
            <a:r>
              <a:rPr lang="en-US" dirty="0" smtClean="0">
                <a:solidFill>
                  <a:srgbClr val="FF0000"/>
                </a:solidFill>
              </a:rPr>
              <a:t>positive RF with ANA ≥1:320;</a:t>
            </a:r>
          </a:p>
          <a:p>
            <a:r>
              <a:rPr lang="en-US" dirty="0" smtClean="0"/>
              <a:t> (2) focal lymphocytic </a:t>
            </a:r>
            <a:r>
              <a:rPr lang="en-US" dirty="0" err="1" smtClean="0"/>
              <a:t>sialadenitis</a:t>
            </a:r>
            <a:r>
              <a:rPr lang="en-US" dirty="0" smtClean="0"/>
              <a:t> on a MSGB resulting in a Focus Score (FS) </a:t>
            </a:r>
            <a:r>
              <a:rPr lang="en-US" dirty="0" smtClean="0">
                <a:solidFill>
                  <a:srgbClr val="FF0000"/>
                </a:solidFill>
              </a:rPr>
              <a:t>of ≥1 focus per 4 mm2</a:t>
            </a:r>
            <a:r>
              <a:rPr lang="en-US" dirty="0" smtClean="0"/>
              <a:t>; </a:t>
            </a:r>
          </a:p>
          <a:p>
            <a:r>
              <a:rPr lang="en-US" dirty="0" smtClean="0"/>
              <a:t> (3) </a:t>
            </a:r>
            <a:r>
              <a:rPr lang="en-US" dirty="0" err="1" smtClean="0"/>
              <a:t>keratoconjunctivitis</a:t>
            </a:r>
            <a:r>
              <a:rPr lang="en-US" dirty="0" smtClean="0"/>
              <a:t> </a:t>
            </a:r>
            <a:r>
              <a:rPr lang="en-US" dirty="0" err="1" smtClean="0"/>
              <a:t>sicca</a:t>
            </a:r>
            <a:r>
              <a:rPr lang="en-US" dirty="0" smtClean="0"/>
              <a:t> with ocular </a:t>
            </a:r>
            <a:r>
              <a:rPr lang="en-US" dirty="0" smtClean="0">
                <a:solidFill>
                  <a:srgbClr val="FF0000"/>
                </a:solidFill>
              </a:rPr>
              <a:t>staining score of 3 or greater.</a:t>
            </a:r>
          </a:p>
        </p:txBody>
      </p:sp>
    </p:spTree>
    <p:extLst>
      <p:ext uri="{BB962C8B-B14F-4D97-AF65-F5344CB8AC3E}">
        <p14:creationId xmlns:p14="http://schemas.microsoft.com/office/powerpoint/2010/main" val="3336118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Exclusion criteria </a:t>
            </a:r>
          </a:p>
          <a:p>
            <a:pPr lvl="1"/>
            <a:r>
              <a:rPr lang="en-US" dirty="0" smtClean="0"/>
              <a:t>include a history of head and </a:t>
            </a:r>
            <a:r>
              <a:rPr lang="en-US" dirty="0" smtClean="0">
                <a:solidFill>
                  <a:srgbClr val="FF0000"/>
                </a:solidFill>
              </a:rPr>
              <a:t>neck radiation therapy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hepatitis C infection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AIDS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sarcoidosis, amyloidosis, graft-versus-host-disease, and IgG4-related disease.</a:t>
            </a:r>
          </a:p>
          <a:p>
            <a:pPr lvl="1"/>
            <a:r>
              <a:rPr lang="en-US" dirty="0" smtClean="0"/>
              <a:t> These criteria are considered more stringent and may therefore have an effect on the reported prevalence of the disease.</a:t>
            </a:r>
          </a:p>
          <a:p>
            <a:r>
              <a:rPr lang="en-US" dirty="0"/>
              <a:t>These classification criteria also eliminated the distinction between primary and secondary SS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0061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NOTICE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The presence of </a:t>
            </a:r>
            <a:r>
              <a:rPr lang="en-US" dirty="0" smtClean="0">
                <a:solidFill>
                  <a:srgbClr val="FF0000"/>
                </a:solidFill>
              </a:rPr>
              <a:t>anti-SSA/Ro and anti-SSB/La </a:t>
            </a:r>
            <a:r>
              <a:rPr lang="en-US" dirty="0" smtClean="0"/>
              <a:t>antibodies</a:t>
            </a:r>
            <a:r>
              <a:rPr lang="fa-IR" dirty="0" smtClean="0"/>
              <a:t> </a:t>
            </a:r>
            <a:r>
              <a:rPr lang="en-US" dirty="0" smtClean="0"/>
              <a:t>is associated with a </a:t>
            </a:r>
            <a:r>
              <a:rPr lang="en-US" dirty="0" smtClean="0">
                <a:solidFill>
                  <a:srgbClr val="FF0000"/>
                </a:solidFill>
              </a:rPr>
              <a:t>higher rate of extra glandular manifestations</a:t>
            </a:r>
            <a:r>
              <a:rPr lang="fa-IR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of SS and </a:t>
            </a:r>
            <a:r>
              <a:rPr lang="en-US" dirty="0" smtClean="0">
                <a:solidFill>
                  <a:srgbClr val="FF0000"/>
                </a:solidFill>
              </a:rPr>
              <a:t>more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active immunological status</a:t>
            </a:r>
            <a:r>
              <a:rPr lang="en-US" dirty="0" smtClean="0"/>
              <a:t>, when</a:t>
            </a:r>
            <a:r>
              <a:rPr lang="fa-IR" dirty="0" smtClean="0"/>
              <a:t> </a:t>
            </a:r>
            <a:r>
              <a:rPr lang="en-US" dirty="0" smtClean="0"/>
              <a:t>compared with seronegative SS cases.</a:t>
            </a:r>
            <a:endParaRPr lang="fa-IR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1745" y="3192406"/>
            <a:ext cx="5680363" cy="3394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909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Notice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Anti-SSA/B-positive patients with SS </a:t>
            </a:r>
            <a:r>
              <a:rPr lang="en-US" dirty="0" smtClean="0"/>
              <a:t> are </a:t>
            </a:r>
            <a:r>
              <a:rPr lang="en-US" dirty="0"/>
              <a:t>at a higher risk of developing </a:t>
            </a:r>
            <a:r>
              <a:rPr lang="en-US" dirty="0" smtClean="0"/>
              <a:t>lymphoma</a:t>
            </a:r>
          </a:p>
          <a:p>
            <a:r>
              <a:rPr lang="en-US" dirty="0"/>
              <a:t>Salivary gland lymphomas associated with SS are often indolent and progress very slowly necessitating close clinical monitoring of all patients.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8172" y="4181618"/>
            <a:ext cx="6675655" cy="2584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5226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NOTICE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Recent findings indicate that </a:t>
            </a:r>
            <a:r>
              <a:rPr lang="en-US" dirty="0" smtClean="0">
                <a:solidFill>
                  <a:srgbClr val="FF0000"/>
                </a:solidFill>
              </a:rPr>
              <a:t>low vitamin D levels </a:t>
            </a:r>
            <a:r>
              <a:rPr lang="en-US" dirty="0" smtClean="0"/>
              <a:t>in</a:t>
            </a:r>
            <a:r>
              <a:rPr lang="fa-IR" dirty="0" smtClean="0"/>
              <a:t> </a:t>
            </a:r>
            <a:r>
              <a:rPr lang="en-US" dirty="0" smtClean="0"/>
              <a:t>patients with SS could be associated with severe complications</a:t>
            </a:r>
            <a:r>
              <a:rPr lang="fa-IR" dirty="0" smtClean="0"/>
              <a:t> </a:t>
            </a:r>
            <a:r>
              <a:rPr lang="en-US" dirty="0" smtClean="0"/>
              <a:t>such as </a:t>
            </a:r>
            <a:r>
              <a:rPr lang="en-US" dirty="0" smtClean="0">
                <a:solidFill>
                  <a:srgbClr val="FF0000"/>
                </a:solidFill>
              </a:rPr>
              <a:t>lymphoma and peripheral neuropathy</a:t>
            </a:r>
            <a:endParaRPr lang="fa-IR" dirty="0">
              <a:solidFill>
                <a:srgbClr val="FF0000"/>
              </a:solidFill>
            </a:endParaRPr>
          </a:p>
          <a:p>
            <a:r>
              <a:rPr lang="en-US" dirty="0" smtClean="0"/>
              <a:t>In</a:t>
            </a:r>
            <a:r>
              <a:rPr lang="fa-IR" dirty="0" smtClean="0"/>
              <a:t> </a:t>
            </a:r>
            <a:r>
              <a:rPr lang="en-US" dirty="0" smtClean="0"/>
              <a:t>addition, since patients with primary SS are at an increased</a:t>
            </a:r>
            <a:r>
              <a:rPr lang="fa-IR" dirty="0" smtClean="0"/>
              <a:t> </a:t>
            </a:r>
            <a:r>
              <a:rPr lang="en-US" dirty="0" smtClean="0"/>
              <a:t>risk of NHL.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2090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Symptomatic treatment </a:t>
            </a:r>
            <a:r>
              <a:rPr lang="en-US" dirty="0"/>
              <a:t>of glandular manifestations and on the use </a:t>
            </a:r>
            <a:r>
              <a:rPr lang="en-US" dirty="0" smtClean="0"/>
              <a:t>of disease-modifying </a:t>
            </a:r>
            <a:r>
              <a:rPr lang="en-US" dirty="0"/>
              <a:t>drugs for systemic involvement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/>
              <a:t>We </a:t>
            </a:r>
            <a:r>
              <a:rPr lang="en-US" dirty="0"/>
              <a:t>will focus primarily on the management of </a:t>
            </a:r>
            <a:r>
              <a:rPr lang="en-US" dirty="0" smtClean="0"/>
              <a:t>xerostomia and </a:t>
            </a:r>
            <a:r>
              <a:rPr lang="en-US" dirty="0"/>
              <a:t>salivary gland </a:t>
            </a:r>
            <a:r>
              <a:rPr lang="en-US" dirty="0" err="1"/>
              <a:t>hypofunction</a:t>
            </a:r>
            <a:r>
              <a:rPr lang="en-US" dirty="0"/>
              <a:t> in SS patients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034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Signs of systemic autoimmune disease with </a:t>
            </a:r>
            <a:r>
              <a:rPr lang="en-US" dirty="0">
                <a:solidFill>
                  <a:srgbClr val="FF0000"/>
                </a:solidFill>
              </a:rPr>
              <a:t>musculoskeletal, pulmonary, gastric, hematologic, dermatologic, renal, and neurologic </a:t>
            </a:r>
            <a:r>
              <a:rPr lang="en-US" dirty="0"/>
              <a:t>manifestations many also be evident in patients with SS</a:t>
            </a:r>
          </a:p>
          <a:p>
            <a:pPr algn="just"/>
            <a:r>
              <a:rPr lang="en-US" dirty="0"/>
              <a:t>frequently experience </a:t>
            </a:r>
            <a:r>
              <a:rPr lang="en-US" dirty="0">
                <a:solidFill>
                  <a:srgbClr val="FF0000"/>
                </a:solidFill>
              </a:rPr>
              <a:t>fatigue, </a:t>
            </a:r>
            <a:r>
              <a:rPr lang="en-US" dirty="0" err="1">
                <a:solidFill>
                  <a:srgbClr val="FF0000"/>
                </a:solidFill>
              </a:rPr>
              <a:t>arthralgias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myalgias</a:t>
            </a:r>
            <a:r>
              <a:rPr lang="en-US" dirty="0">
                <a:solidFill>
                  <a:srgbClr val="FF0000"/>
                </a:solidFill>
              </a:rPr>
              <a:t>, peripheral neuropathies, and rashes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77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Secretagogues</a:t>
            </a:r>
            <a:r>
              <a:rPr lang="en-US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sugar-free gum or sugar-free </a:t>
            </a:r>
            <a:r>
              <a:rPr lang="en-US" dirty="0" smtClean="0"/>
              <a:t>candies</a:t>
            </a:r>
          </a:p>
          <a:p>
            <a:r>
              <a:rPr lang="en-US" dirty="0"/>
              <a:t>pilocarpine </a:t>
            </a:r>
            <a:r>
              <a:rPr lang="en-US" dirty="0" smtClean="0"/>
              <a:t>and cevimeline</a:t>
            </a:r>
          </a:p>
          <a:p>
            <a:pPr lvl="1"/>
            <a:r>
              <a:rPr lang="en-US" dirty="0" smtClean="0"/>
              <a:t>sweating, flushing</a:t>
            </a:r>
            <a:r>
              <a:rPr lang="en-US" dirty="0"/>
              <a:t>, urinary urgency, nausea, and gastrointestinal discomfort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are frequent, they </a:t>
            </a:r>
            <a:r>
              <a:rPr lang="en-US" dirty="0" smtClean="0"/>
              <a:t>are rarely </a:t>
            </a:r>
            <a:r>
              <a:rPr lang="en-US" dirty="0"/>
              <a:t>severe or serious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1300" y="154371"/>
            <a:ext cx="2143125" cy="2143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4714" y="156368"/>
            <a:ext cx="2619375" cy="1743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5008" y="4179890"/>
            <a:ext cx="7419082" cy="21320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3510311"/>
            <a:ext cx="2227735" cy="3347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390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Salivary </a:t>
            </a:r>
            <a:r>
              <a:rPr lang="en-US" dirty="0" smtClean="0"/>
              <a:t>Substitutes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Saliva substitutes are thought </a:t>
            </a:r>
            <a:r>
              <a:rPr lang="en-US" dirty="0" smtClean="0"/>
              <a:t>to have </a:t>
            </a:r>
            <a:r>
              <a:rPr lang="en-US" dirty="0"/>
              <a:t>a positive effect on nocturnal oral dryness </a:t>
            </a:r>
            <a:r>
              <a:rPr lang="en-US" dirty="0" smtClean="0"/>
              <a:t>without appreciable </a:t>
            </a:r>
            <a:r>
              <a:rPr lang="en-US" dirty="0"/>
              <a:t>side effects. </a:t>
            </a:r>
            <a:endParaRPr lang="en-US" dirty="0" smtClean="0"/>
          </a:p>
          <a:p>
            <a:r>
              <a:rPr lang="en-US" dirty="0" smtClean="0"/>
              <a:t>However</a:t>
            </a:r>
            <a:r>
              <a:rPr lang="en-US" dirty="0"/>
              <a:t>, clinical trial data </a:t>
            </a:r>
            <a:r>
              <a:rPr lang="en-US" dirty="0" smtClean="0"/>
              <a:t>have not </a:t>
            </a:r>
            <a:r>
              <a:rPr lang="en-US" dirty="0"/>
              <a:t>shown a significant difference in efficacy </a:t>
            </a:r>
            <a:r>
              <a:rPr lang="en-US" dirty="0" smtClean="0"/>
              <a:t>between some </a:t>
            </a:r>
            <a:r>
              <a:rPr lang="en-US" dirty="0"/>
              <a:t>salivary substitutes and a placebo </a:t>
            </a:r>
            <a:endParaRPr lang="en-US" dirty="0" smtClean="0"/>
          </a:p>
          <a:p>
            <a:r>
              <a:rPr lang="en-US" dirty="0" smtClean="0"/>
              <a:t>Preparations </a:t>
            </a:r>
            <a:r>
              <a:rPr lang="en-US" dirty="0"/>
              <a:t>with mucin versus </a:t>
            </a:r>
            <a:r>
              <a:rPr lang="en-US" dirty="0" err="1" smtClean="0"/>
              <a:t>carboxymethylcellulose</a:t>
            </a:r>
            <a:r>
              <a:rPr lang="en-US" dirty="0" smtClean="0"/>
              <a:t> containing substitutes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2417" y="4308719"/>
            <a:ext cx="1187165" cy="2549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3732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Preventive </a:t>
            </a:r>
            <a:r>
              <a:rPr lang="en-US" dirty="0" smtClean="0"/>
              <a:t>Therapy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topical </a:t>
            </a:r>
            <a:r>
              <a:rPr lang="en-US" dirty="0" smtClean="0"/>
              <a:t>fluorides</a:t>
            </a:r>
          </a:p>
          <a:p>
            <a:pPr lvl="1"/>
            <a:r>
              <a:rPr lang="en-US" dirty="0"/>
              <a:t>severity </a:t>
            </a:r>
            <a:r>
              <a:rPr lang="en-US" dirty="0" smtClean="0"/>
              <a:t>of the </a:t>
            </a:r>
            <a:r>
              <a:rPr lang="en-US" dirty="0"/>
              <a:t>salivary dysfunction,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patient’s ability to perform </a:t>
            </a:r>
            <a:r>
              <a:rPr lang="en-US" dirty="0" smtClean="0"/>
              <a:t>oral care </a:t>
            </a:r>
            <a:r>
              <a:rPr lang="en-US" dirty="0"/>
              <a:t>at home </a:t>
            </a:r>
            <a:endParaRPr lang="en-US" dirty="0" smtClean="0"/>
          </a:p>
          <a:p>
            <a:pPr lvl="1"/>
            <a:r>
              <a:rPr lang="en-US" dirty="0" smtClean="0"/>
              <a:t> </a:t>
            </a:r>
            <a:r>
              <a:rPr lang="en-US" dirty="0"/>
              <a:t>the rate of caries </a:t>
            </a:r>
            <a:r>
              <a:rPr lang="en-US" dirty="0" smtClean="0"/>
              <a:t>development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641482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Essential </a:t>
            </a:r>
            <a:r>
              <a:rPr lang="en-US" dirty="0"/>
              <a:t>that patients maintain meticulous </a:t>
            </a:r>
            <a:r>
              <a:rPr lang="en-US" dirty="0" smtClean="0"/>
              <a:t>oral hygiene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 Dental visits </a:t>
            </a:r>
            <a:r>
              <a:rPr lang="en-US" dirty="0"/>
              <a:t>(usually every 3–4 months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Avoiding </a:t>
            </a:r>
            <a:r>
              <a:rPr lang="en-US" dirty="0"/>
              <a:t>cariogenic, </a:t>
            </a:r>
            <a:r>
              <a:rPr lang="en-US" dirty="0" smtClean="0"/>
              <a:t>acidic and </a:t>
            </a:r>
            <a:r>
              <a:rPr lang="en-US" dirty="0"/>
              <a:t>dehydrating foods, and beverages</a:t>
            </a:r>
            <a:r>
              <a:rPr lang="en-US" dirty="0" smtClean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5438" y="1096645"/>
            <a:ext cx="2762250" cy="16573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875" y="2753995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2973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8-10 glasses per day 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Chronic use of alcohol and caffeine can increase oral </a:t>
            </a:r>
            <a:r>
              <a:rPr lang="en-US" dirty="0" smtClean="0"/>
              <a:t>dryness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Modified </a:t>
            </a:r>
            <a:r>
              <a:rPr lang="en-US" dirty="0"/>
              <a:t>or avoided (</a:t>
            </a:r>
            <a:r>
              <a:rPr lang="en-US" dirty="0" err="1"/>
              <a:t>crtain</a:t>
            </a:r>
            <a:r>
              <a:rPr lang="en-US" dirty="0"/>
              <a:t> medication</a:t>
            </a:r>
            <a:r>
              <a:rPr lang="en-US" dirty="0" smtClean="0"/>
              <a:t>)</a:t>
            </a:r>
          </a:p>
          <a:p>
            <a:r>
              <a:rPr lang="en-US" dirty="0" smtClean="0"/>
              <a:t>antifungal </a:t>
            </a:r>
            <a:r>
              <a:rPr lang="en-US" dirty="0"/>
              <a:t>therapies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3410" y="492025"/>
            <a:ext cx="3087465" cy="23973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5112" y="3202354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8218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Symptomatic 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Patients should be encouraged to </a:t>
            </a:r>
            <a:r>
              <a:rPr lang="en-US" dirty="0" smtClean="0"/>
              <a:t>sip water </a:t>
            </a:r>
            <a:r>
              <a:rPr lang="en-US" dirty="0"/>
              <a:t>throughout the </a:t>
            </a:r>
            <a:r>
              <a:rPr lang="en-US" dirty="0" smtClean="0"/>
              <a:t>day</a:t>
            </a:r>
            <a:endParaRPr lang="en-US" dirty="0"/>
          </a:p>
          <a:p>
            <a:pPr lvl="1"/>
            <a:r>
              <a:rPr lang="en-US" dirty="0"/>
              <a:t>moisten the oral </a:t>
            </a:r>
            <a:r>
              <a:rPr lang="en-US" dirty="0" smtClean="0"/>
              <a:t>cavity,</a:t>
            </a:r>
          </a:p>
          <a:p>
            <a:pPr lvl="1"/>
            <a:r>
              <a:rPr lang="en-US" dirty="0" smtClean="0"/>
              <a:t>hydrate </a:t>
            </a:r>
            <a:r>
              <a:rPr lang="en-US" dirty="0"/>
              <a:t>the </a:t>
            </a:r>
            <a:r>
              <a:rPr lang="en-US" dirty="0" smtClean="0"/>
              <a:t>mucosa</a:t>
            </a:r>
          </a:p>
          <a:p>
            <a:pPr lvl="1"/>
            <a:r>
              <a:rPr lang="en-US" dirty="0" smtClean="0"/>
              <a:t>clear </a:t>
            </a:r>
            <a:r>
              <a:rPr lang="en-US" dirty="0"/>
              <a:t>debris from the mouth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3816" y="2692215"/>
            <a:ext cx="6108184" cy="4064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0268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forming </a:t>
            </a:r>
            <a:r>
              <a:rPr lang="en-US" dirty="0"/>
              <a:t>the </a:t>
            </a:r>
            <a:r>
              <a:rPr lang="en-US" dirty="0" smtClean="0"/>
              <a:t>food bolus </a:t>
            </a:r>
            <a:r>
              <a:rPr lang="en-US" dirty="0"/>
              <a:t>easier, ease swallowing, and may improve taste perception.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13515"/>
            <a:ext cx="10614891" cy="3024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7897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Use </a:t>
            </a:r>
            <a:r>
              <a:rPr lang="en-US" dirty="0"/>
              <a:t>of sugar-free carbonated drinks is not </a:t>
            </a:r>
            <a:r>
              <a:rPr lang="en-US" dirty="0" smtClean="0"/>
              <a:t>recommended</a:t>
            </a:r>
          </a:p>
          <a:p>
            <a:r>
              <a:rPr lang="en-US" dirty="0"/>
              <a:t>Patients should be cautioned to avoid products containing alcohol, sugar, or strong flavorings that may irritate sensitive, dry mucosa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30331"/>
            <a:ext cx="10587182" cy="2600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2395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Moisturizing and </a:t>
            </a:r>
            <a:r>
              <a:rPr lang="en-US" dirty="0"/>
              <a:t>lubricating products may provide </a:t>
            </a:r>
            <a:r>
              <a:rPr lang="en-US" dirty="0" smtClean="0"/>
              <a:t>additional comfort </a:t>
            </a:r>
            <a:r>
              <a:rPr lang="en-US" dirty="0"/>
              <a:t>and help prevent friction-associated lesions</a:t>
            </a:r>
          </a:p>
          <a:p>
            <a:r>
              <a:rPr lang="en-US" dirty="0" smtClean="0"/>
              <a:t>The </a:t>
            </a:r>
            <a:r>
              <a:rPr lang="en-US" dirty="0"/>
              <a:t>frequent use of products </a:t>
            </a:r>
            <a:r>
              <a:rPr lang="en-US" dirty="0" smtClean="0"/>
              <a:t>containing </a:t>
            </a:r>
            <a:r>
              <a:rPr lang="en-US" dirty="0" smtClean="0">
                <a:solidFill>
                  <a:srgbClr val="FF0000"/>
                </a:solidFill>
              </a:rPr>
              <a:t>aloe </a:t>
            </a:r>
            <a:r>
              <a:rPr lang="en-US" dirty="0" err="1">
                <a:solidFill>
                  <a:srgbClr val="FF0000"/>
                </a:solidFill>
              </a:rPr>
              <a:t>vera</a:t>
            </a:r>
            <a:r>
              <a:rPr lang="en-US" dirty="0">
                <a:solidFill>
                  <a:srgbClr val="FF0000"/>
                </a:solidFill>
              </a:rPr>
              <a:t> or vitamin E </a:t>
            </a:r>
            <a:r>
              <a:rPr lang="en-US" dirty="0"/>
              <a:t>should be encouraged</a:t>
            </a:r>
          </a:p>
        </p:txBody>
      </p:sp>
    </p:spTree>
    <p:extLst>
      <p:ext uri="{BB962C8B-B14F-4D97-AF65-F5344CB8AC3E}">
        <p14:creationId xmlns:p14="http://schemas.microsoft.com/office/powerpoint/2010/main" val="34280136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frequent awakening at </a:t>
            </a:r>
            <a:r>
              <a:rPr lang="en-US" dirty="0" smtClean="0"/>
              <a:t>night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07107" y="2154512"/>
            <a:ext cx="5598348" cy="3553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784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Etiology of SS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35% of patients with SS have relatives with other autoimmune diseases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In </a:t>
            </a:r>
            <a:r>
              <a:rPr lang="en-US" dirty="0"/>
              <a:t>patients with SS, the prevalence and </a:t>
            </a:r>
            <a:r>
              <a:rPr lang="en-US" dirty="0" err="1"/>
              <a:t>titres</a:t>
            </a:r>
            <a:r>
              <a:rPr lang="en-US" dirty="0"/>
              <a:t> of antibodies against </a:t>
            </a:r>
            <a:r>
              <a:rPr lang="en-US" dirty="0">
                <a:solidFill>
                  <a:srgbClr val="FF0000"/>
                </a:solidFill>
              </a:rPr>
              <a:t>EBV</a:t>
            </a:r>
            <a:r>
              <a:rPr lang="en-US" dirty="0"/>
              <a:t> early antigens were significantly higher than in a control group</a:t>
            </a:r>
            <a:r>
              <a:rPr lang="en-US" dirty="0" smtClean="0"/>
              <a:t>.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 </a:t>
            </a:r>
            <a:r>
              <a:rPr lang="en-US" dirty="0"/>
              <a:t>In addition, a lower prevalence and </a:t>
            </a:r>
            <a:r>
              <a:rPr lang="en-US" dirty="0" err="1"/>
              <a:t>titres</a:t>
            </a:r>
            <a:r>
              <a:rPr lang="en-US" dirty="0"/>
              <a:t> of </a:t>
            </a:r>
            <a:r>
              <a:rPr lang="en-US" dirty="0">
                <a:solidFill>
                  <a:srgbClr val="FF0000"/>
                </a:solidFill>
              </a:rPr>
              <a:t>rubella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CMV </a:t>
            </a:r>
            <a:r>
              <a:rPr lang="en-US" dirty="0"/>
              <a:t>antibodies (IgM) were detected in patients with </a:t>
            </a:r>
            <a:r>
              <a:rPr lang="en-US" dirty="0" smtClean="0"/>
              <a:t>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52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Disease-Modifying Drugs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Although corticosteroids at high doses </a:t>
            </a:r>
            <a:r>
              <a:rPr lang="en-US" dirty="0" smtClean="0"/>
              <a:t>downregulate the </a:t>
            </a:r>
            <a:r>
              <a:rPr lang="en-US" dirty="0"/>
              <a:t>immune inflammatory process within the salivary </a:t>
            </a:r>
            <a:r>
              <a:rPr lang="en-US" dirty="0" smtClean="0"/>
              <a:t>and lacrimal </a:t>
            </a:r>
            <a:r>
              <a:rPr lang="en-US" dirty="0"/>
              <a:t>glands, data showing that they increase salivary </a:t>
            </a:r>
            <a:r>
              <a:rPr lang="en-US" dirty="0" smtClean="0"/>
              <a:t>and lacrimal </a:t>
            </a:r>
            <a:r>
              <a:rPr lang="en-US" dirty="0"/>
              <a:t>flow rates are lacking.</a:t>
            </a:r>
          </a:p>
        </p:txBody>
      </p:sp>
    </p:spTree>
    <p:extLst>
      <p:ext uri="{BB962C8B-B14F-4D97-AF65-F5344CB8AC3E}">
        <p14:creationId xmlns:p14="http://schemas.microsoft.com/office/powerpoint/2010/main" val="24207842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Antimalarial Agents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Hydroxychloroquine</a:t>
            </a:r>
            <a:r>
              <a:rPr lang="en-US" dirty="0" smtClean="0"/>
              <a:t> has </a:t>
            </a:r>
            <a:r>
              <a:rPr lang="en-US" dirty="0"/>
              <a:t>been reported to </a:t>
            </a:r>
            <a:r>
              <a:rPr lang="en-US" dirty="0">
                <a:solidFill>
                  <a:srgbClr val="FF0000"/>
                </a:solidFill>
              </a:rPr>
              <a:t>increase salivary flow </a:t>
            </a:r>
            <a:r>
              <a:rPr lang="en-US" dirty="0"/>
              <a:t>rate and </a:t>
            </a:r>
            <a:r>
              <a:rPr lang="en-US" dirty="0" smtClean="0"/>
              <a:t>reduce some </a:t>
            </a:r>
            <a:r>
              <a:rPr lang="en-US" dirty="0"/>
              <a:t>inflammatory indices such </a:t>
            </a:r>
            <a:r>
              <a:rPr lang="en-US" dirty="0">
                <a:solidFill>
                  <a:srgbClr val="FF0000"/>
                </a:solidFill>
              </a:rPr>
              <a:t>as ESR and </a:t>
            </a:r>
            <a:r>
              <a:rPr lang="en-US" dirty="0" smtClean="0">
                <a:solidFill>
                  <a:srgbClr val="FF0000"/>
                </a:solidFill>
              </a:rPr>
              <a:t>C-reactive </a:t>
            </a:r>
            <a:r>
              <a:rPr lang="en-US" dirty="0" smtClean="0"/>
              <a:t>protein</a:t>
            </a:r>
            <a:r>
              <a:rPr lang="en-US" dirty="0"/>
              <a:t>, and result in an </a:t>
            </a:r>
            <a:r>
              <a:rPr lang="en-US" dirty="0">
                <a:solidFill>
                  <a:srgbClr val="FF0000"/>
                </a:solidFill>
              </a:rPr>
              <a:t>improved immunologic </a:t>
            </a:r>
            <a:r>
              <a:rPr lang="en-US" dirty="0" smtClean="0">
                <a:solidFill>
                  <a:srgbClr val="FF0000"/>
                </a:solidFill>
              </a:rPr>
              <a:t>profile involving </a:t>
            </a:r>
            <a:r>
              <a:rPr lang="en-US" dirty="0">
                <a:solidFill>
                  <a:srgbClr val="FF0000"/>
                </a:solidFill>
              </a:rPr>
              <a:t>RF, anti-SSA, and </a:t>
            </a:r>
            <a:r>
              <a:rPr lang="en-US" dirty="0" smtClean="0">
                <a:solidFill>
                  <a:srgbClr val="FF0000"/>
                </a:solidFill>
              </a:rPr>
              <a:t>anti-SSB</a:t>
            </a:r>
          </a:p>
          <a:p>
            <a:pPr lvl="1"/>
            <a:r>
              <a:rPr lang="en-US" dirty="0"/>
              <a:t>reduce the risk of lymphoma development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29053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Immunosuppressant Agents.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azathioprine, methotrexate, </a:t>
            </a:r>
            <a:r>
              <a:rPr lang="en-US" dirty="0" smtClean="0"/>
              <a:t>mycophenolic acid</a:t>
            </a:r>
            <a:r>
              <a:rPr lang="en-US" dirty="0"/>
              <a:t>, and </a:t>
            </a:r>
            <a:r>
              <a:rPr lang="en-US" dirty="0" err="1"/>
              <a:t>leflunomide</a:t>
            </a:r>
            <a:r>
              <a:rPr lang="en-US" dirty="0"/>
              <a:t> are</a:t>
            </a:r>
          </a:p>
        </p:txBody>
      </p:sp>
    </p:spTree>
    <p:extLst>
      <p:ext uri="{BB962C8B-B14F-4D97-AF65-F5344CB8AC3E}">
        <p14:creationId xmlns:p14="http://schemas.microsoft.com/office/powerpoint/2010/main" val="268670160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Hepatitis C Virus Infection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HCV is an enveloped, single-stranded RNA virus of </a:t>
            </a:r>
            <a:r>
              <a:rPr lang="en-US" dirty="0" smtClean="0"/>
              <a:t>the family </a:t>
            </a:r>
            <a:r>
              <a:rPr lang="en-US" dirty="0" err="1"/>
              <a:t>Flaviviridae</a:t>
            </a:r>
            <a:r>
              <a:rPr lang="en-US" dirty="0" smtClean="0"/>
              <a:t>.</a:t>
            </a:r>
          </a:p>
          <a:p>
            <a:r>
              <a:rPr lang="en-US" dirty="0" err="1"/>
              <a:t>hepatotropic</a:t>
            </a:r>
            <a:r>
              <a:rPr lang="en-US" dirty="0"/>
              <a:t>, </a:t>
            </a:r>
            <a:r>
              <a:rPr lang="en-US" dirty="0" err="1" smtClean="0"/>
              <a:t>lymphotropic</a:t>
            </a:r>
            <a:r>
              <a:rPr lang="en-US" dirty="0" smtClean="0"/>
              <a:t>, and </a:t>
            </a:r>
            <a:r>
              <a:rPr lang="en-US" dirty="0" err="1" smtClean="0"/>
              <a:t>sialotropic</a:t>
            </a:r>
            <a:endParaRPr lang="en-US" dirty="0" smtClean="0"/>
          </a:p>
          <a:p>
            <a:r>
              <a:rPr lang="en-US" dirty="0"/>
              <a:t>HCV has been associated with </a:t>
            </a:r>
            <a:r>
              <a:rPr lang="en-US" dirty="0" err="1" smtClean="0"/>
              <a:t>sialadenitis</a:t>
            </a:r>
            <a:r>
              <a:rPr lang="en-US" dirty="0" smtClean="0"/>
              <a:t> and </a:t>
            </a:r>
            <a:r>
              <a:rPr lang="en-US" dirty="0" err="1"/>
              <a:t>sicca</a:t>
            </a:r>
            <a:r>
              <a:rPr lang="en-US" dirty="0"/>
              <a:t> syndrome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The reported occurrence of </a:t>
            </a:r>
            <a:r>
              <a:rPr lang="en-US" dirty="0" smtClean="0"/>
              <a:t>HCV-related </a:t>
            </a:r>
            <a:r>
              <a:rPr lang="en-US" dirty="0" err="1" smtClean="0"/>
              <a:t>sicca</a:t>
            </a:r>
            <a:r>
              <a:rPr lang="en-US" dirty="0" smtClean="0"/>
              <a:t> </a:t>
            </a:r>
            <a:r>
              <a:rPr lang="en-US" dirty="0"/>
              <a:t>syndrome ranges from 4% to 57% of </a:t>
            </a:r>
            <a:r>
              <a:rPr lang="en-US" dirty="0" smtClean="0"/>
              <a:t>chronic HCV </a:t>
            </a:r>
            <a:r>
              <a:rPr lang="en-US" dirty="0"/>
              <a:t>patients; the large range may reflect differences </a:t>
            </a:r>
            <a:r>
              <a:rPr lang="en-US" dirty="0" smtClean="0"/>
              <a:t>in diagnostic </a:t>
            </a:r>
            <a:r>
              <a:rPr lang="en-US" dirty="0"/>
              <a:t>criteria</a:t>
            </a:r>
          </a:p>
        </p:txBody>
      </p:sp>
    </p:spTree>
    <p:extLst>
      <p:ext uri="{BB962C8B-B14F-4D97-AF65-F5344CB8AC3E}">
        <p14:creationId xmlns:p14="http://schemas.microsoft.com/office/powerpoint/2010/main" val="417419694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mechanism by which HCV </a:t>
            </a:r>
            <a:r>
              <a:rPr lang="en-US" dirty="0" smtClean="0"/>
              <a:t>results in </a:t>
            </a:r>
            <a:r>
              <a:rPr lang="en-US" dirty="0" err="1"/>
              <a:t>sicca</a:t>
            </a:r>
            <a:r>
              <a:rPr lang="en-US" dirty="0"/>
              <a:t> syndrome has not been defined but studies </a:t>
            </a:r>
            <a:r>
              <a:rPr lang="en-US" dirty="0" smtClean="0"/>
              <a:t>show that </a:t>
            </a:r>
            <a:r>
              <a:rPr lang="en-US" dirty="0"/>
              <a:t>HCV-related </a:t>
            </a:r>
            <a:r>
              <a:rPr lang="en-US" dirty="0" err="1"/>
              <a:t>sicca</a:t>
            </a:r>
            <a:r>
              <a:rPr lang="en-US" dirty="0"/>
              <a:t> syndrome is likely the product </a:t>
            </a:r>
            <a:r>
              <a:rPr lang="en-US" dirty="0" smtClean="0"/>
              <a:t>of a </a:t>
            </a:r>
            <a:r>
              <a:rPr lang="en-US" dirty="0"/>
              <a:t>host immune-mediated mechanism rather than a </a:t>
            </a:r>
            <a:r>
              <a:rPr lang="en-US" dirty="0" smtClean="0"/>
              <a:t>direct viral </a:t>
            </a:r>
            <a:r>
              <a:rPr lang="en-US" dirty="0"/>
              <a:t>effect since H</a:t>
            </a:r>
          </a:p>
        </p:txBody>
      </p:sp>
    </p:spTree>
    <p:extLst>
      <p:ext uri="{BB962C8B-B14F-4D97-AF65-F5344CB8AC3E}">
        <p14:creationId xmlns:p14="http://schemas.microsoft.com/office/powerpoint/2010/main" val="370615362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86928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9622"/>
            <a:ext cx="10515600" cy="1325563"/>
          </a:xfrm>
        </p:spPr>
        <p:txBody>
          <a:bodyPr/>
          <a:lstStyle/>
          <a:p>
            <a:r>
              <a:rPr lang="en-US" dirty="0" smtClean="0"/>
              <a:t>References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Burket’s</a:t>
            </a:r>
            <a:r>
              <a:rPr lang="fa-IR" smtClean="0"/>
              <a:t> </a:t>
            </a:r>
            <a:r>
              <a:rPr lang="en-US" smtClean="0"/>
              <a:t>ORAL </a:t>
            </a:r>
            <a:r>
              <a:rPr lang="en-US" dirty="0"/>
              <a:t>MEDICINE</a:t>
            </a:r>
          </a:p>
          <a:p>
            <a:r>
              <a:rPr lang="en-US" dirty="0"/>
              <a:t>12th edition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13291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Thanks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740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Affects perimenopausal and postmenopausal women</a:t>
            </a:r>
          </a:p>
          <a:p>
            <a:r>
              <a:rPr lang="en-US" dirty="0" smtClean="0"/>
              <a:t>SS is classified as</a:t>
            </a:r>
          </a:p>
          <a:p>
            <a:pPr lvl="1"/>
            <a:r>
              <a:rPr lang="en-US" dirty="0" smtClean="0"/>
              <a:t> Primary </a:t>
            </a:r>
          </a:p>
          <a:p>
            <a:pPr lvl="2"/>
            <a:r>
              <a:rPr lang="en-US" dirty="0" smtClean="0"/>
              <a:t>0.2%–3.0% of the population with a female-to-male ratio of 9:1.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 Secondary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5112" y="1486043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53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Manifestations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Xerostomia </a:t>
            </a:r>
            <a:r>
              <a:rPr lang="en-US" dirty="0" smtClean="0">
                <a:solidFill>
                  <a:srgbClr val="FF0000"/>
                </a:solidFill>
              </a:rPr>
              <a:t>may first become </a:t>
            </a:r>
            <a:r>
              <a:rPr lang="en-US" dirty="0" smtClean="0"/>
              <a:t>evident with nocturnal awakening with thirst </a:t>
            </a:r>
          </a:p>
          <a:p>
            <a:r>
              <a:rPr lang="en-US" dirty="0" smtClean="0"/>
              <a:t> The need to have chewing gum or lozenges to stimulate saliva production.</a:t>
            </a:r>
            <a:endParaRPr lang="en-US" dirty="0"/>
          </a:p>
          <a:p>
            <a:r>
              <a:rPr lang="en-US" dirty="0" smtClean="0"/>
              <a:t>Sensitive to spices and heat.</a:t>
            </a:r>
          </a:p>
          <a:p>
            <a:r>
              <a:rPr lang="en-US" dirty="0" smtClean="0"/>
              <a:t>Patients often have dry, cracked lips and angular </a:t>
            </a:r>
            <a:r>
              <a:rPr lang="en-US" dirty="0" err="1" smtClean="0"/>
              <a:t>cheilitis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117" r="23553"/>
          <a:stretch/>
        </p:blipFill>
        <p:spPr>
          <a:xfrm>
            <a:off x="9107055" y="4518676"/>
            <a:ext cx="2530763" cy="21783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9423" y="4592021"/>
            <a:ext cx="2171700" cy="21050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8482" y="4802998"/>
            <a:ext cx="2847975" cy="16097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107" y="4802998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011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mucosa is pale and dry, friable, or furrowed</a:t>
            </a:r>
          </a:p>
          <a:p>
            <a:r>
              <a:rPr lang="en-US" dirty="0" smtClean="0"/>
              <a:t>Minimal salivary pooling is                                                                       noted and the saliva                                                                                                       that is present tends to be thick and ropy.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1032" y="1362076"/>
            <a:ext cx="4010968" cy="54260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7130" y="3740150"/>
            <a:ext cx="453887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46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Tongue is often smooth (</a:t>
            </a:r>
            <a:r>
              <a:rPr lang="en-US" dirty="0" err="1"/>
              <a:t>depapillated</a:t>
            </a:r>
            <a:r>
              <a:rPr lang="en-US" dirty="0"/>
              <a:t>) and painful</a:t>
            </a:r>
          </a:p>
          <a:p>
            <a:r>
              <a:rPr lang="en-US" dirty="0" smtClean="0"/>
              <a:t>Mucocutaneous </a:t>
            </a:r>
            <a:r>
              <a:rPr lang="en-US" dirty="0"/>
              <a:t>candida infections are common, particularly of the erythematous form</a:t>
            </a:r>
          </a:p>
          <a:p>
            <a:r>
              <a:rPr lang="en-US" dirty="0"/>
              <a:t>Due to the lack of lubricating saliva, traumatic or frictional injury is increased.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681" t="18685" r="12225" b="9499"/>
          <a:stretch/>
        </p:blipFill>
        <p:spPr>
          <a:xfrm>
            <a:off x="7324724" y="3581400"/>
            <a:ext cx="4867276" cy="3276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3914" y="4181474"/>
            <a:ext cx="3995561" cy="256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969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Removable prostheses are less well tolerated due to a reduction in retention usually afforded by saliva.</a:t>
            </a:r>
          </a:p>
          <a:p>
            <a:pPr algn="just"/>
            <a:r>
              <a:rPr lang="en-US" dirty="0" smtClean="0"/>
              <a:t>Parotid gland enlargement can be</a:t>
            </a:r>
          </a:p>
          <a:p>
            <a:pPr lvl="1" algn="just"/>
            <a:r>
              <a:rPr lang="en-US" dirty="0" smtClean="0"/>
              <a:t>unilateral or bilateral, </a:t>
            </a:r>
          </a:p>
          <a:p>
            <a:pPr lvl="1" algn="just"/>
            <a:r>
              <a:rPr lang="en-US" dirty="0" smtClean="0"/>
              <a:t>acute or chronic, </a:t>
            </a:r>
          </a:p>
          <a:p>
            <a:pPr lvl="1" algn="just"/>
            <a:r>
              <a:rPr lang="en-US" dirty="0" smtClean="0"/>
              <a:t>retrograde salivary gland infection due to stasis or                                             may be secondary to inflammation but may also represent a lymphoma</a:t>
            </a:r>
          </a:p>
          <a:p>
            <a:pPr lvl="1" algn="just"/>
            <a:r>
              <a:rPr lang="en-US" dirty="0"/>
              <a:t>20- to 40-fold increased risk of lymphoma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1832" y="2259807"/>
            <a:ext cx="1627212" cy="21145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8658" y="4943476"/>
            <a:ext cx="2537692" cy="185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900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919</TotalTime>
  <Words>1428</Words>
  <Application>Microsoft Office PowerPoint</Application>
  <PresentationFormat>Widescreen</PresentationFormat>
  <Paragraphs>170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1" baseType="lpstr">
      <vt:lpstr>Arial</vt:lpstr>
      <vt:lpstr>Calibri</vt:lpstr>
      <vt:lpstr>Calibri Light</vt:lpstr>
      <vt:lpstr>Office Theme</vt:lpstr>
      <vt:lpstr>Sjögren’s Syndrome</vt:lpstr>
      <vt:lpstr>Introduction  </vt:lpstr>
      <vt:lpstr>Continue </vt:lpstr>
      <vt:lpstr>Etiology of SS </vt:lpstr>
      <vt:lpstr>Classification  </vt:lpstr>
      <vt:lpstr>Clinical Manifestations</vt:lpstr>
      <vt:lpstr>Continue </vt:lpstr>
      <vt:lpstr>Continue </vt:lpstr>
      <vt:lpstr>Continue </vt:lpstr>
      <vt:lpstr>Continue </vt:lpstr>
      <vt:lpstr>Continue </vt:lpstr>
      <vt:lpstr>Continue </vt:lpstr>
      <vt:lpstr>Continue </vt:lpstr>
      <vt:lpstr>Serologic Signs</vt:lpstr>
      <vt:lpstr>Diagnosis</vt:lpstr>
      <vt:lpstr>ocular symptoms, </vt:lpstr>
      <vt:lpstr>oral symptoms</vt:lpstr>
      <vt:lpstr>ocular signs </vt:lpstr>
      <vt:lpstr>Minor Salivary Gland Biopsy</vt:lpstr>
      <vt:lpstr>Histopathology</vt:lpstr>
      <vt:lpstr>salivary signs</vt:lpstr>
      <vt:lpstr>Autoantibodies  </vt:lpstr>
      <vt:lpstr>NOTICE </vt:lpstr>
      <vt:lpstr>American College of Rheumatology</vt:lpstr>
      <vt:lpstr>Continue </vt:lpstr>
      <vt:lpstr>NOTICE </vt:lpstr>
      <vt:lpstr>Notice </vt:lpstr>
      <vt:lpstr>NOTICE </vt:lpstr>
      <vt:lpstr>Treatment</vt:lpstr>
      <vt:lpstr>Secretagogues.</vt:lpstr>
      <vt:lpstr>Salivary Substitutes</vt:lpstr>
      <vt:lpstr>Preventive Therapy   </vt:lpstr>
      <vt:lpstr>Continue </vt:lpstr>
      <vt:lpstr>CONTINUE </vt:lpstr>
      <vt:lpstr>Symptomatic Treatment</vt:lpstr>
      <vt:lpstr>PowerPoint Presentation</vt:lpstr>
      <vt:lpstr>PowerPoint Presentation</vt:lpstr>
      <vt:lpstr>PowerPoint Presentation</vt:lpstr>
      <vt:lpstr>frequent awakening at night</vt:lpstr>
      <vt:lpstr>Disease-Modifying Drugs</vt:lpstr>
      <vt:lpstr>Antimalarial Agents</vt:lpstr>
      <vt:lpstr>Immunosuppressant Agents.</vt:lpstr>
      <vt:lpstr>Hepatitis C Virus Infection</vt:lpstr>
      <vt:lpstr>PowerPoint Presentation</vt:lpstr>
      <vt:lpstr>SUMMARY</vt:lpstr>
      <vt:lpstr>References </vt:lpstr>
      <vt:lpstr>Thanks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Sjögren’s Syndrome</dc:title>
  <dc:creator>Windows User</dc:creator>
  <cp:lastModifiedBy>Windows User</cp:lastModifiedBy>
  <cp:revision>61</cp:revision>
  <dcterms:created xsi:type="dcterms:W3CDTF">2019-03-07T16:43:44Z</dcterms:created>
  <dcterms:modified xsi:type="dcterms:W3CDTF">2019-03-10T15:35:46Z</dcterms:modified>
</cp:coreProperties>
</file>