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5" r:id="rId5"/>
    <p:sldId id="259" r:id="rId6"/>
    <p:sldId id="296" r:id="rId7"/>
    <p:sldId id="260" r:id="rId8"/>
    <p:sldId id="297" r:id="rId9"/>
    <p:sldId id="261" r:id="rId10"/>
    <p:sldId id="298" r:id="rId11"/>
    <p:sldId id="262" r:id="rId12"/>
    <p:sldId id="263" r:id="rId13"/>
    <p:sldId id="264" r:id="rId14"/>
    <p:sldId id="299" r:id="rId15"/>
    <p:sldId id="300" r:id="rId16"/>
    <p:sldId id="265" r:id="rId17"/>
    <p:sldId id="267" r:id="rId18"/>
    <p:sldId id="301" r:id="rId19"/>
    <p:sldId id="266" r:id="rId20"/>
    <p:sldId id="268" r:id="rId21"/>
    <p:sldId id="302" r:id="rId22"/>
    <p:sldId id="269" r:id="rId23"/>
    <p:sldId id="303" r:id="rId24"/>
    <p:sldId id="304" r:id="rId25"/>
    <p:sldId id="305" r:id="rId26"/>
    <p:sldId id="306" r:id="rId27"/>
    <p:sldId id="270" r:id="rId28"/>
    <p:sldId id="271"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308" r:id="rId45"/>
    <p:sldId id="307" r:id="rId46"/>
    <p:sldId id="288" r:id="rId47"/>
    <p:sldId id="289" r:id="rId48"/>
    <p:sldId id="290" r:id="rId49"/>
    <p:sldId id="291" r:id="rId50"/>
    <p:sldId id="292" r:id="rId51"/>
    <p:sldId id="293" r:id="rId52"/>
    <p:sldId id="29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660"/>
  </p:normalViewPr>
  <p:slideViewPr>
    <p:cSldViewPr snapToGrid="0" showGuides="1">
      <p:cViewPr varScale="1">
        <p:scale>
          <a:sx n="69" d="100"/>
          <a:sy n="69" d="100"/>
        </p:scale>
        <p:origin x="5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D189D3-976D-4268-80BD-DE11A544C5E8}"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267922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189D3-976D-4268-80BD-DE11A544C5E8}"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35921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189D3-976D-4268-80BD-DE11A544C5E8}"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25144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189D3-976D-4268-80BD-DE11A544C5E8}"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327552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D189D3-976D-4268-80BD-DE11A544C5E8}" type="datetimeFigureOut">
              <a:rPr lang="en-US" smtClean="0"/>
              <a:t>5/7/2019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39611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D189D3-976D-4268-80BD-DE11A544C5E8}"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284883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D189D3-976D-4268-80BD-DE11A544C5E8}" type="datetimeFigureOut">
              <a:rPr lang="en-US" smtClean="0"/>
              <a:t>5/7/2019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106238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D189D3-976D-4268-80BD-DE11A544C5E8}" type="datetimeFigureOut">
              <a:rPr lang="en-US" smtClean="0"/>
              <a:t>5/7/2019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7067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189D3-976D-4268-80BD-DE11A544C5E8}" type="datetimeFigureOut">
              <a:rPr lang="en-US" smtClean="0"/>
              <a:t>5/7/2019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119083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D189D3-976D-4268-80BD-DE11A544C5E8}"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327557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D189D3-976D-4268-80BD-DE11A544C5E8}" type="datetimeFigureOut">
              <a:rPr lang="en-US" smtClean="0"/>
              <a:t>5/7/2019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48E8-60FB-477A-8653-9D5FE229B7E2}" type="slidenum">
              <a:rPr lang="en-US" smtClean="0"/>
              <a:t>‹#›</a:t>
            </a:fld>
            <a:endParaRPr lang="en-US"/>
          </a:p>
        </p:txBody>
      </p:sp>
    </p:spTree>
    <p:extLst>
      <p:ext uri="{BB962C8B-B14F-4D97-AF65-F5344CB8AC3E}">
        <p14:creationId xmlns:p14="http://schemas.microsoft.com/office/powerpoint/2010/main" val="267981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89D3-976D-4268-80BD-DE11A544C5E8}" type="datetimeFigureOut">
              <a:rPr lang="en-US" smtClean="0"/>
              <a:t>5/7/2019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548E8-60FB-477A-8653-9D5FE229B7E2}" type="slidenum">
              <a:rPr lang="en-US" smtClean="0"/>
              <a:t>‹#›</a:t>
            </a:fld>
            <a:endParaRPr lang="en-US"/>
          </a:p>
        </p:txBody>
      </p:sp>
    </p:spTree>
    <p:extLst>
      <p:ext uri="{BB962C8B-B14F-4D97-AF65-F5344CB8AC3E}">
        <p14:creationId xmlns:p14="http://schemas.microsoft.com/office/powerpoint/2010/main" val="600147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ملاحظات دندانپزشکی بیماران کلیوی</a:t>
            </a:r>
            <a:endParaRPr lang="en-US" dirty="0"/>
          </a:p>
        </p:txBody>
      </p:sp>
      <p:sp>
        <p:nvSpPr>
          <p:cNvPr id="3" name="Subtitle 2"/>
          <p:cNvSpPr>
            <a:spLocks noGrp="1"/>
          </p:cNvSpPr>
          <p:nvPr>
            <p:ph type="subTitle" idx="1"/>
          </p:nvPr>
        </p:nvSpPr>
        <p:spPr/>
        <p:txBody>
          <a:bodyPr/>
          <a:lstStyle/>
          <a:p>
            <a:r>
              <a:rPr lang="fa-IR" dirty="0" smtClean="0"/>
              <a:t>دکتر محمد شوریابی متخصص بیماریهای دهان </a:t>
            </a:r>
            <a:endParaRPr lang="en-US" dirty="0"/>
          </a:p>
        </p:txBody>
      </p:sp>
    </p:spTree>
    <p:extLst>
      <p:ext uri="{BB962C8B-B14F-4D97-AF65-F5344CB8AC3E}">
        <p14:creationId xmlns:p14="http://schemas.microsoft.com/office/powerpoint/2010/main" val="395155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دندانپزشکی ونارسایی مزمن کلیه</a:t>
            </a:r>
            <a:endParaRPr lang="en-US" dirty="0"/>
          </a:p>
        </p:txBody>
      </p:sp>
      <p:sp>
        <p:nvSpPr>
          <p:cNvPr id="3" name="Content Placeholder 2"/>
          <p:cNvSpPr>
            <a:spLocks noGrp="1"/>
          </p:cNvSpPr>
          <p:nvPr>
            <p:ph idx="1"/>
          </p:nvPr>
        </p:nvSpPr>
        <p:spPr/>
        <p:txBody>
          <a:bodyPr/>
          <a:lstStyle/>
          <a:p>
            <a:pPr algn="just" rtl="1"/>
            <a:r>
              <a:rPr lang="fa-IR" dirty="0"/>
              <a:t>بیماران مبتلا به نارسایی مزمن کلیه از مرحله یک تا سه برای دریافت درمانهای روتین دندانپزشکی مشکلی ندارند.ولی مرحله 4 و5 نیاز به ملاحظات ویژه دارند</a:t>
            </a:r>
          </a:p>
          <a:p>
            <a:pPr lvl="1" algn="just" rtl="1"/>
            <a:r>
              <a:rPr lang="fa-IR" dirty="0"/>
              <a:t>هایپرتنشن</a:t>
            </a:r>
          </a:p>
          <a:p>
            <a:pPr lvl="1" algn="just" rtl="1"/>
            <a:r>
              <a:rPr lang="fa-IR" dirty="0"/>
              <a:t>آنمی</a:t>
            </a:r>
          </a:p>
          <a:p>
            <a:pPr lvl="1" algn="just" rtl="1"/>
            <a:r>
              <a:rPr lang="fa-IR" dirty="0"/>
              <a:t>ریسک خونریزی</a:t>
            </a:r>
          </a:p>
          <a:p>
            <a:pPr lvl="1" algn="just" rtl="1"/>
            <a:r>
              <a:rPr lang="fa-IR" dirty="0" smtClean="0"/>
              <a:t>عفونت</a:t>
            </a:r>
          </a:p>
          <a:p>
            <a:pPr lvl="1" algn="just" rtl="1"/>
            <a:r>
              <a:rPr lang="fa-IR" smtClean="0"/>
              <a:t>استئودیستروفی کلیوی</a:t>
            </a:r>
            <a:endParaRPr lang="fa-IR" dirty="0"/>
          </a:p>
          <a:p>
            <a:pPr lvl="1" algn="just" rtl="1"/>
            <a:r>
              <a:rPr lang="fa-IR" dirty="0"/>
              <a:t>داروها</a:t>
            </a:r>
          </a:p>
          <a:p>
            <a:pPr lvl="1" algn="just" rtl="1"/>
            <a:r>
              <a:rPr lang="fa-IR" dirty="0"/>
              <a:t>تظاهرات دهانی</a:t>
            </a:r>
          </a:p>
          <a:p>
            <a:pPr algn="r" rtl="1"/>
            <a:endParaRPr lang="en-US" dirty="0"/>
          </a:p>
        </p:txBody>
      </p:sp>
    </p:spTree>
    <p:extLst>
      <p:ext uri="{BB962C8B-B14F-4D97-AF65-F5344CB8AC3E}">
        <p14:creationId xmlns:p14="http://schemas.microsoft.com/office/powerpoint/2010/main" val="85994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ESRD</a:t>
            </a:r>
            <a:endParaRPr lang="en-US" dirty="0"/>
          </a:p>
        </p:txBody>
      </p:sp>
      <p:sp>
        <p:nvSpPr>
          <p:cNvPr id="3" name="Content Placeholder 2"/>
          <p:cNvSpPr>
            <a:spLocks noGrp="1"/>
          </p:cNvSpPr>
          <p:nvPr>
            <p:ph idx="1"/>
          </p:nvPr>
        </p:nvSpPr>
        <p:spPr/>
        <p:txBody>
          <a:bodyPr>
            <a:normAutofit fontScale="92500"/>
          </a:bodyPr>
          <a:lstStyle/>
          <a:p>
            <a:pPr algn="just" rtl="1"/>
            <a:r>
              <a:rPr lang="fa-IR" dirty="0" smtClean="0"/>
              <a:t>عملکرد متابولیک و اندوکرین کلیه کاهش میابد و در نتیجه مواد سمی دچار احتباس و تجمع میگردد</a:t>
            </a:r>
          </a:p>
          <a:p>
            <a:pPr algn="just" rtl="1"/>
            <a:r>
              <a:rPr lang="fa-IR" dirty="0" smtClean="0">
                <a:solidFill>
                  <a:srgbClr val="FF0000"/>
                </a:solidFill>
              </a:rPr>
              <a:t>بخاطر افزایش مایع در بدن و تولید هورمونهای وازواکتیو از طریق سیستم رنین انژیوتانسین  فشار خون افزایش میابد ودر نتیجه ریسک ایجاد نارسایی احتقانی قلب افزایش میابد</a:t>
            </a:r>
          </a:p>
          <a:p>
            <a:pPr algn="just" rtl="1"/>
            <a:r>
              <a:rPr lang="fa-IR" dirty="0" smtClean="0"/>
              <a:t>همانطور که بیماری کلیوی پیشرفت میکند توانایی تولید کلسیترول کاهش میابد</a:t>
            </a:r>
          </a:p>
          <a:p>
            <a:pPr algn="just" rtl="1"/>
            <a:r>
              <a:rPr lang="fa-IR" dirty="0" smtClean="0"/>
              <a:t>ساخت اریتروپویتین کاهش میابد و در نتیجه کم خونی ایجاد میشود</a:t>
            </a:r>
          </a:p>
          <a:p>
            <a:pPr lvl="1" algn="just" rtl="1"/>
            <a:r>
              <a:rPr lang="fa-IR" dirty="0" smtClean="0"/>
              <a:t>آنمی تمایل به خونریزی را در اورمی افزایش میدهد که بخاطر ایجاد نقص کیفی در پلاکتها است</a:t>
            </a:r>
          </a:p>
          <a:p>
            <a:pPr lvl="1" algn="just" rtl="1"/>
            <a:r>
              <a:rPr lang="fa-IR" dirty="0" smtClean="0"/>
              <a:t>دیسفانکشن پلاکتی بخاطر نقص در تجمع و چسبندکی پلاکتها است ونقش تعیین کننده ای در خونریزی ناشی از اورمی دارد (نقص داخلی در پلاکتها و تعامل غیرنرمال بین پلاکت –اندوتلیال است)</a:t>
            </a:r>
          </a:p>
          <a:p>
            <a:pPr lvl="1" algn="just" rtl="1"/>
            <a:r>
              <a:rPr lang="fa-IR" dirty="0" smtClean="0"/>
              <a:t>توکسینهای اورمی و آنمی نقش ایفا میکنند</a:t>
            </a:r>
            <a:endParaRPr lang="en-US" dirty="0"/>
          </a:p>
        </p:txBody>
      </p:sp>
    </p:spTree>
    <p:extLst>
      <p:ext uri="{BB962C8B-B14F-4D97-AF65-F5344CB8AC3E}">
        <p14:creationId xmlns:p14="http://schemas.microsoft.com/office/powerpoint/2010/main" val="346068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smtClean="0"/>
              <a:t>نیاز است که دیسفانکشن پلاکت در بیماران که خونریزی فعال دارند یا کاندید انجام جراحی مثل بیوپسی از کلیه هستند اصلاح شود</a:t>
            </a:r>
          </a:p>
          <a:p>
            <a:pPr algn="just" rtl="1"/>
            <a:r>
              <a:rPr lang="fa-IR" dirty="0" smtClean="0"/>
              <a:t>دیسفانکشن پلاکتی در بیماران اورمی میتواند با تجویز دسموپرسین(انالوگ هورمون آنتی دیورتیک با فعالیت اندک تنگ کنندگی عروق)،استروژن کونژگه یا انفوزیون کرایو پرسی پیتیت اصلاح شده و باعث کاهش خونریزی در بیماران اورمیک شود</a:t>
            </a:r>
          </a:p>
          <a:p>
            <a:pPr algn="just" rtl="1"/>
            <a:r>
              <a:rPr lang="fa-IR" dirty="0" smtClean="0"/>
              <a:t>بیماران</a:t>
            </a:r>
            <a:r>
              <a:rPr lang="en-US" dirty="0" smtClean="0"/>
              <a:t> ESRD</a:t>
            </a:r>
            <a:r>
              <a:rPr lang="fa-IR" dirty="0" smtClean="0"/>
              <a:t>  دچار ضعف سیستم ایمنی هستند که به علت تغییردر  ایمنی سلولار میباشد که به علت سوئ تغذیه است .استعداد به عفونت بالاست و توان تولید آنتی بادی کاهش میابد</a:t>
            </a:r>
          </a:p>
          <a:p>
            <a:pPr algn="just" rtl="1"/>
            <a:r>
              <a:rPr lang="fa-IR" dirty="0" smtClean="0"/>
              <a:t>بیشتر داروها اقلا قسمتی شان از طریق کلیه دفع میگردند در بیماری کلیه انتشار،متابولیسم ،دفع داروها تغییر میکند و نیاز به تنظیم دوز دارند</a:t>
            </a:r>
            <a:endParaRPr lang="en-US" dirty="0"/>
          </a:p>
        </p:txBody>
      </p:sp>
    </p:spTree>
    <p:extLst>
      <p:ext uri="{BB962C8B-B14F-4D97-AF65-F5344CB8AC3E}">
        <p14:creationId xmlns:p14="http://schemas.microsoft.com/office/powerpoint/2010/main" val="216901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دیالیز</a:t>
            </a:r>
            <a:endParaRPr lang="en-US" dirty="0"/>
          </a:p>
        </p:txBody>
      </p:sp>
      <p:sp>
        <p:nvSpPr>
          <p:cNvPr id="3" name="Content Placeholder 2"/>
          <p:cNvSpPr>
            <a:spLocks noGrp="1"/>
          </p:cNvSpPr>
          <p:nvPr>
            <p:ph idx="1"/>
          </p:nvPr>
        </p:nvSpPr>
        <p:spPr/>
        <p:txBody>
          <a:bodyPr>
            <a:normAutofit/>
          </a:bodyPr>
          <a:lstStyle/>
          <a:p>
            <a:pPr algn="just" rtl="1"/>
            <a:r>
              <a:rPr lang="fa-IR" dirty="0" smtClean="0"/>
              <a:t>با پیشرفت بیماری فرد گرفتار نیاز به دیالیز پیدا میکند</a:t>
            </a:r>
          </a:p>
          <a:p>
            <a:pPr algn="just" rtl="1"/>
            <a:r>
              <a:rPr lang="fa-IR" dirty="0" smtClean="0"/>
              <a:t>همودیالیز توسط یک دستگاه که حاوی غشائ های نیمه تراوا است انجام میشود.شنت شریانی وریدی یا فیستول دسترسی به جریان خون را فراهم میآورد.چون به صورت پیوسته مواد سمی در بدن تجمع میابد بیماران باید هفته ای سه بار و هر با چهار ساعت دیالیز را تحمل کنند.</a:t>
            </a:r>
          </a:p>
          <a:p>
            <a:pPr algn="just" rtl="1"/>
            <a:r>
              <a:rPr lang="fa-IR" dirty="0" smtClean="0"/>
              <a:t>کارایی دیالیز نسبت به کلیه سالم کمتر است و در نتیجه بیماران دیالیزی به صورت پیوسته در وضعیت نارسایی کلیه و هایپراورمی قرار دارند.</a:t>
            </a:r>
          </a:p>
        </p:txBody>
      </p:sp>
    </p:spTree>
    <p:extLst>
      <p:ext uri="{BB962C8B-B14F-4D97-AF65-F5344CB8AC3E}">
        <p14:creationId xmlns:p14="http://schemas.microsoft.com/office/powerpoint/2010/main" val="1267433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0073" y="154012"/>
            <a:ext cx="5975927" cy="4246936"/>
          </a:xfrm>
          <a:prstGeom prst="rect">
            <a:avLst/>
          </a:prstGeom>
        </p:spPr>
      </p:pic>
      <p:pic>
        <p:nvPicPr>
          <p:cNvPr id="5" name="Picture 4"/>
          <p:cNvPicPr>
            <a:picLocks noChangeAspect="1"/>
          </p:cNvPicPr>
          <p:nvPr/>
        </p:nvPicPr>
        <p:blipFill>
          <a:blip r:embed="rId3"/>
          <a:stretch>
            <a:fillRect/>
          </a:stretch>
        </p:blipFill>
        <p:spPr>
          <a:xfrm>
            <a:off x="6096000" y="-18473"/>
            <a:ext cx="5536046" cy="4774839"/>
          </a:xfrm>
          <a:prstGeom prst="rect">
            <a:avLst/>
          </a:prstGeom>
        </p:spPr>
      </p:pic>
    </p:spTree>
    <p:extLst>
      <p:ext uri="{BB962C8B-B14F-4D97-AF65-F5344CB8AC3E}">
        <p14:creationId xmlns:p14="http://schemas.microsoft.com/office/powerpoint/2010/main" val="339229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0472" y="598047"/>
            <a:ext cx="8257309" cy="5494863"/>
          </a:xfrm>
          <a:prstGeom prst="rect">
            <a:avLst/>
          </a:prstGeom>
        </p:spPr>
      </p:pic>
    </p:spTree>
    <p:extLst>
      <p:ext uri="{BB962C8B-B14F-4D97-AF65-F5344CB8AC3E}">
        <p14:creationId xmlns:p14="http://schemas.microsoft.com/office/powerpoint/2010/main" val="163328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81" y="366711"/>
            <a:ext cx="10515600" cy="1325563"/>
          </a:xfrm>
        </p:spPr>
        <p:txBody>
          <a:bodyPr/>
          <a:lstStyle/>
          <a:p>
            <a:pPr algn="r" rtl="1"/>
            <a:r>
              <a:rPr lang="fa-IR" dirty="0" smtClean="0"/>
              <a:t>دیالیز صفاقی</a:t>
            </a:r>
            <a:endParaRPr lang="en-US" dirty="0"/>
          </a:p>
        </p:txBody>
      </p:sp>
      <p:sp>
        <p:nvSpPr>
          <p:cNvPr id="3" name="Content Placeholder 2"/>
          <p:cNvSpPr>
            <a:spLocks noGrp="1"/>
          </p:cNvSpPr>
          <p:nvPr>
            <p:ph idx="1"/>
          </p:nvPr>
        </p:nvSpPr>
        <p:spPr/>
        <p:txBody>
          <a:bodyPr/>
          <a:lstStyle/>
          <a:p>
            <a:pPr algn="just" rtl="1"/>
            <a:r>
              <a:rPr lang="fa-IR" dirty="0" smtClean="0"/>
              <a:t>بیمار استقلال بیشتری دارد</a:t>
            </a:r>
          </a:p>
          <a:p>
            <a:pPr algn="just" rtl="1"/>
            <a:r>
              <a:rPr lang="fa-IR" dirty="0" smtClean="0"/>
              <a:t>دسترسی به صفاق از طریق یک کاتتر بدست میآید که از دیواره شکم عبور کرده  و به داخل صفاق میرود.صفاق این خاصیت را دارد که  شبیه یک غشائ عمل کند ومحصولات کاتابولیک را از طریق عروق موضعی  فیلتر کند</a:t>
            </a:r>
          </a:p>
        </p:txBody>
      </p:sp>
      <p:pic>
        <p:nvPicPr>
          <p:cNvPr id="4" name="Picture 3"/>
          <p:cNvPicPr>
            <a:picLocks noChangeAspect="1"/>
          </p:cNvPicPr>
          <p:nvPr/>
        </p:nvPicPr>
        <p:blipFill rotWithShape="1">
          <a:blip r:embed="rId2"/>
          <a:srcRect r="30869"/>
          <a:stretch/>
        </p:blipFill>
        <p:spPr>
          <a:xfrm>
            <a:off x="838200" y="3355110"/>
            <a:ext cx="2805640" cy="3276600"/>
          </a:xfrm>
          <a:prstGeom prst="rect">
            <a:avLst/>
          </a:prstGeom>
        </p:spPr>
      </p:pic>
    </p:spTree>
    <p:extLst>
      <p:ext uri="{BB962C8B-B14F-4D97-AF65-F5344CB8AC3E}">
        <p14:creationId xmlns:p14="http://schemas.microsoft.com/office/powerpoint/2010/main" val="1029558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mtClean="0"/>
              <a:t>ویدیو انواع دیالیز</a:t>
            </a:r>
            <a:endParaRPr lang="en-US" dirty="0"/>
          </a:p>
        </p:txBody>
      </p:sp>
      <p:sp>
        <p:nvSpPr>
          <p:cNvPr id="3" name="Content Placeholder 2"/>
          <p:cNvSpPr>
            <a:spLocks noGrp="1"/>
          </p:cNvSpPr>
          <p:nvPr>
            <p:ph idx="1"/>
          </p:nvPr>
        </p:nvSpPr>
        <p:spPr/>
        <p:txBody>
          <a:bodyPr/>
          <a:lstStyle/>
          <a:p>
            <a:pPr algn="r" rtl="1"/>
            <a:r>
              <a:rPr lang="fa-IR" dirty="0" smtClean="0"/>
              <a:t>لینک ویدیو در سایت را کلیک کرده و ملاحظه کنید </a:t>
            </a:r>
            <a:endParaRPr lang="en-US" dirty="0"/>
          </a:p>
        </p:txBody>
      </p:sp>
    </p:spTree>
    <p:extLst>
      <p:ext uri="{BB962C8B-B14F-4D97-AF65-F5344CB8AC3E}">
        <p14:creationId xmlns:p14="http://schemas.microsoft.com/office/powerpoint/2010/main" val="359079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عوارض دیالیز</a:t>
            </a:r>
            <a:endParaRPr lang="en-US" dirty="0"/>
          </a:p>
        </p:txBody>
      </p:sp>
      <p:sp>
        <p:nvSpPr>
          <p:cNvPr id="3" name="Content Placeholder 2"/>
          <p:cNvSpPr>
            <a:spLocks noGrp="1"/>
          </p:cNvSpPr>
          <p:nvPr>
            <p:ph idx="1"/>
          </p:nvPr>
        </p:nvSpPr>
        <p:spPr/>
        <p:txBody>
          <a:bodyPr>
            <a:normAutofit/>
          </a:bodyPr>
          <a:lstStyle/>
          <a:p>
            <a:pPr algn="just" rtl="1"/>
            <a:r>
              <a:rPr lang="fa-IR" dirty="0" smtClean="0"/>
              <a:t>بیماران </a:t>
            </a:r>
            <a:r>
              <a:rPr lang="fa-IR" dirty="0"/>
              <a:t>همودیالیز نیاز </a:t>
            </a:r>
            <a:r>
              <a:rPr lang="fa-IR" dirty="0">
                <a:solidFill>
                  <a:srgbClr val="FF0000"/>
                </a:solidFill>
              </a:rPr>
              <a:t>به ضد انعقاد موضعی </a:t>
            </a:r>
            <a:r>
              <a:rPr lang="fa-IR" dirty="0"/>
              <a:t>یا سیستمیک  دارند تا اینکه دسترسی ایجاد شده به خون بیمار حفظ شود و فیلتراسیون ترکیبات سمی خون مانند اوره از طریق غشائ دستگاه دیالیز ممکن </a:t>
            </a:r>
            <a:r>
              <a:rPr lang="fa-IR" dirty="0" smtClean="0"/>
              <a:t>سازد</a:t>
            </a:r>
          </a:p>
          <a:p>
            <a:pPr algn="just" rtl="1"/>
            <a:r>
              <a:rPr lang="fa-IR" dirty="0"/>
              <a:t>تزریق هپارین و </a:t>
            </a:r>
            <a:r>
              <a:rPr lang="fa-IR" dirty="0">
                <a:solidFill>
                  <a:srgbClr val="FF0000"/>
                </a:solidFill>
              </a:rPr>
              <a:t>ترومای مکانیکی </a:t>
            </a:r>
            <a:r>
              <a:rPr lang="fa-IR" dirty="0"/>
              <a:t>به پلاکت  میتواند تعداد پلاکت را کاهش داده و ریسک خونریزی را افزایش دهد.این تمایل به خونریزی با توجه به شکنندگی عروق  و آنمی تشدید میگردد</a:t>
            </a:r>
            <a:r>
              <a:rPr lang="fa-IR" dirty="0" smtClean="0"/>
              <a:t>.</a:t>
            </a:r>
          </a:p>
          <a:p>
            <a:pPr algn="just" rtl="1"/>
            <a:r>
              <a:rPr lang="fa-IR" dirty="0"/>
              <a:t>چون بیماران بدلیل احتباس آب و نمک و فعالیت رنین - آنژیوتانسین - آلدسترون دچار </a:t>
            </a:r>
            <a:r>
              <a:rPr lang="fa-IR" dirty="0">
                <a:solidFill>
                  <a:srgbClr val="FF0000"/>
                </a:solidFill>
              </a:rPr>
              <a:t>هایپرتنشن</a:t>
            </a:r>
            <a:r>
              <a:rPr lang="fa-IR" dirty="0"/>
              <a:t> نیز هستند تمایل به خونریزی در آنها بیشتر است</a:t>
            </a:r>
          </a:p>
          <a:p>
            <a:pPr algn="just" rtl="1"/>
            <a:endParaRPr lang="fa-IR" dirty="0"/>
          </a:p>
          <a:p>
            <a:pPr algn="just" rtl="1"/>
            <a:endParaRPr lang="fa-IR" dirty="0"/>
          </a:p>
          <a:p>
            <a:pPr algn="r" rtl="1"/>
            <a:endParaRPr lang="en-US" dirty="0"/>
          </a:p>
        </p:txBody>
      </p:sp>
    </p:spTree>
    <p:extLst>
      <p:ext uri="{BB962C8B-B14F-4D97-AF65-F5344CB8AC3E}">
        <p14:creationId xmlns:p14="http://schemas.microsoft.com/office/powerpoint/2010/main" val="270542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a:xfrm>
            <a:off x="838200" y="1690688"/>
            <a:ext cx="10515600" cy="4351338"/>
          </a:xfrm>
        </p:spPr>
        <p:txBody>
          <a:bodyPr/>
          <a:lstStyle/>
          <a:p>
            <a:pPr algn="just" rtl="1"/>
            <a:r>
              <a:rPr lang="fa-IR" dirty="0" smtClean="0"/>
              <a:t>مرگ ناگهانی در بیماران دیالیزی شایع است</a:t>
            </a:r>
          </a:p>
          <a:p>
            <a:pPr lvl="1" algn="just" rtl="1"/>
            <a:r>
              <a:rPr lang="fa-IR" dirty="0" smtClean="0">
                <a:solidFill>
                  <a:srgbClr val="FF0000"/>
                </a:solidFill>
              </a:rPr>
              <a:t>عفونت</a:t>
            </a:r>
            <a:r>
              <a:rPr lang="fa-IR" dirty="0" smtClean="0"/>
              <a:t> نیز جزوه دلایل شایع موربیدیتی و مورتالیتی در بیماران همودیالیزی است</a:t>
            </a:r>
          </a:p>
          <a:p>
            <a:pPr lvl="1" algn="just" rtl="1"/>
            <a:r>
              <a:rPr lang="fa-IR" dirty="0" smtClean="0"/>
              <a:t>به علت داشتن شنت  این بیماران ریسک بالایی برای ابتلا به </a:t>
            </a:r>
            <a:r>
              <a:rPr lang="fa-IR" dirty="0" smtClean="0">
                <a:solidFill>
                  <a:srgbClr val="FF0000"/>
                </a:solidFill>
              </a:rPr>
              <a:t>اندوکاردیت و اندوآرتریت </a:t>
            </a:r>
            <a:r>
              <a:rPr lang="fa-IR" dirty="0" smtClean="0"/>
              <a:t>دارند که در 2.7 درصد بیماران در هنگام همودیالیز رخ میدهد ونه درصد بیماران دارای عفونت در محل شنت میباشند</a:t>
            </a:r>
            <a:endParaRPr lang="en-US" dirty="0"/>
          </a:p>
        </p:txBody>
      </p:sp>
    </p:spTree>
    <p:extLst>
      <p:ext uri="{BB962C8B-B14F-4D97-AF65-F5344CB8AC3E}">
        <p14:creationId xmlns:p14="http://schemas.microsoft.com/office/powerpoint/2010/main" val="389866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مقدمه</a:t>
            </a:r>
            <a:endParaRPr lang="en-US" dirty="0"/>
          </a:p>
        </p:txBody>
      </p:sp>
      <p:sp>
        <p:nvSpPr>
          <p:cNvPr id="3" name="Content Placeholder 2"/>
          <p:cNvSpPr>
            <a:spLocks noGrp="1"/>
          </p:cNvSpPr>
          <p:nvPr>
            <p:ph idx="1"/>
          </p:nvPr>
        </p:nvSpPr>
        <p:spPr/>
        <p:txBody>
          <a:bodyPr>
            <a:normAutofit/>
          </a:bodyPr>
          <a:lstStyle/>
          <a:p>
            <a:pPr algn="just" rtl="1"/>
            <a:r>
              <a:rPr lang="fa-IR" dirty="0" smtClean="0">
                <a:solidFill>
                  <a:srgbClr val="FF0000"/>
                </a:solidFill>
              </a:rPr>
              <a:t>سلامت دهان یک شاخص</a:t>
            </a:r>
            <a:r>
              <a:rPr lang="fa-IR" dirty="0" smtClean="0"/>
              <a:t> بالقوه از وضعیت سیستمیک در بیماران با نارسایی مزمن کلیه میباشد</a:t>
            </a:r>
          </a:p>
          <a:p>
            <a:pPr algn="just" rtl="1"/>
            <a:r>
              <a:rPr lang="fa-IR" dirty="0" smtClean="0"/>
              <a:t>بیماران مبتلا به بیماری مزمن کلیه دارای </a:t>
            </a:r>
            <a:r>
              <a:rPr lang="fa-IR" dirty="0" smtClean="0">
                <a:solidFill>
                  <a:srgbClr val="FF0000"/>
                </a:solidFill>
              </a:rPr>
              <a:t>بیماریهای دهان شدیدتری </a:t>
            </a:r>
            <a:r>
              <a:rPr lang="fa-IR" dirty="0" smtClean="0"/>
              <a:t>نسبت به افراد جامعه هستند</a:t>
            </a:r>
          </a:p>
          <a:p>
            <a:pPr algn="just" rtl="1"/>
            <a:r>
              <a:rPr lang="fa-IR" dirty="0" smtClean="0"/>
              <a:t>وضعیت دندانها مثل وجود پوسیدگی،پریودنتیت وبهداشت ضعیف دهان  با </a:t>
            </a:r>
            <a:r>
              <a:rPr lang="fa-IR" dirty="0" smtClean="0">
                <a:solidFill>
                  <a:srgbClr val="FF0000"/>
                </a:solidFill>
              </a:rPr>
              <a:t>افزایش مرگ </a:t>
            </a:r>
            <a:r>
              <a:rPr lang="fa-IR" dirty="0" smtClean="0"/>
              <a:t>ومیر در این افراد مرتبط بوده است</a:t>
            </a:r>
          </a:p>
          <a:p>
            <a:pPr algn="just" rtl="1"/>
            <a:r>
              <a:rPr lang="fa-IR" dirty="0" smtClean="0"/>
              <a:t>عفونت دندانی در جمعیت پیوند شده شدیدتراست</a:t>
            </a:r>
            <a:endParaRPr lang="en-US" dirty="0"/>
          </a:p>
        </p:txBody>
      </p:sp>
    </p:spTree>
    <p:extLst>
      <p:ext uri="{BB962C8B-B14F-4D97-AF65-F5344CB8AC3E}">
        <p14:creationId xmlns:p14="http://schemas.microsoft.com/office/powerpoint/2010/main" val="2383321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علائم دهانی</a:t>
            </a:r>
            <a:endParaRPr lang="en-US" dirty="0"/>
          </a:p>
        </p:txBody>
      </p:sp>
      <p:sp>
        <p:nvSpPr>
          <p:cNvPr id="3" name="Content Placeholder 2"/>
          <p:cNvSpPr>
            <a:spLocks noGrp="1"/>
          </p:cNvSpPr>
          <p:nvPr>
            <p:ph idx="1"/>
          </p:nvPr>
        </p:nvSpPr>
        <p:spPr/>
        <p:txBody>
          <a:bodyPr/>
          <a:lstStyle/>
          <a:p>
            <a:pPr algn="r" rtl="1"/>
            <a:r>
              <a:rPr lang="fa-IR" dirty="0" smtClean="0"/>
              <a:t>تخمین زده شده است که 90 درصد بیماران نارسایی مزمن کلیه  با علائم دهانی را نشان میدهند.البته با بهبود همودیالیز برخی از علائم دهانی ناشی از نارسایی مزمن کلیه و اورمی کاهش یافته است(مخاط،غدد بزاقی،لثه وبافت پریودنتال،استخوان ماگزیلا ومندیبل و دندانها)</a:t>
            </a:r>
          </a:p>
        </p:txBody>
      </p:sp>
      <p:pic>
        <p:nvPicPr>
          <p:cNvPr id="4" name="Picture 3"/>
          <p:cNvPicPr>
            <a:picLocks noChangeAspect="1"/>
          </p:cNvPicPr>
          <p:nvPr/>
        </p:nvPicPr>
        <p:blipFill>
          <a:blip r:embed="rId2"/>
          <a:stretch>
            <a:fillRect/>
          </a:stretch>
        </p:blipFill>
        <p:spPr>
          <a:xfrm>
            <a:off x="3647297" y="3429000"/>
            <a:ext cx="4897406" cy="2865149"/>
          </a:xfrm>
          <a:prstGeom prst="rect">
            <a:avLst/>
          </a:prstGeom>
        </p:spPr>
      </p:pic>
    </p:spTree>
    <p:extLst>
      <p:ext uri="{BB962C8B-B14F-4D97-AF65-F5344CB8AC3E}">
        <p14:creationId xmlns:p14="http://schemas.microsoft.com/office/powerpoint/2010/main" val="3809428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درگیری مخاط و غدد </a:t>
            </a:r>
            <a:r>
              <a:rPr lang="fa-IR" dirty="0" smtClean="0"/>
              <a:t>بزاقی</a:t>
            </a:r>
            <a:endParaRPr lang="en-US" dirty="0"/>
          </a:p>
        </p:txBody>
      </p:sp>
      <p:sp>
        <p:nvSpPr>
          <p:cNvPr id="3" name="Content Placeholder 2"/>
          <p:cNvSpPr>
            <a:spLocks noGrp="1"/>
          </p:cNvSpPr>
          <p:nvPr>
            <p:ph idx="1"/>
          </p:nvPr>
        </p:nvSpPr>
        <p:spPr/>
        <p:txBody>
          <a:bodyPr/>
          <a:lstStyle/>
          <a:p>
            <a:pPr lvl="1" algn="just" rtl="1"/>
            <a:r>
              <a:rPr lang="fa-IR" dirty="0" smtClean="0"/>
              <a:t>شایعترین </a:t>
            </a:r>
            <a:r>
              <a:rPr lang="fa-IR" dirty="0"/>
              <a:t>یافته دهانی در بیماران دیالیزی </a:t>
            </a:r>
            <a:r>
              <a:rPr lang="fa-IR" dirty="0">
                <a:solidFill>
                  <a:srgbClr val="FF0000"/>
                </a:solidFill>
              </a:rPr>
              <a:t>رنگ پریدگی </a:t>
            </a:r>
            <a:r>
              <a:rPr lang="fa-IR" dirty="0" smtClean="0"/>
              <a:t>مخاط</a:t>
            </a:r>
            <a:r>
              <a:rPr lang="en-US" dirty="0" smtClean="0"/>
              <a:t>                                               </a:t>
            </a:r>
            <a:r>
              <a:rPr lang="fa-IR" dirty="0" smtClean="0"/>
              <a:t> </a:t>
            </a:r>
            <a:r>
              <a:rPr lang="fa-IR" dirty="0"/>
              <a:t>به علت آنمی است(کاهش ساخت اریتروپویتین)</a:t>
            </a:r>
          </a:p>
          <a:p>
            <a:pPr lvl="1" algn="just" rtl="1"/>
            <a:r>
              <a:rPr lang="fa-IR" dirty="0"/>
              <a:t>تمایل به خونریزی به صورت پیوسته به علت  تغییر </a:t>
            </a:r>
            <a:r>
              <a:rPr lang="fa-IR" dirty="0" smtClean="0"/>
              <a:t>در</a:t>
            </a:r>
            <a:r>
              <a:rPr lang="en-US" dirty="0" smtClean="0"/>
              <a:t>                                                       </a:t>
            </a:r>
            <a:r>
              <a:rPr lang="fa-IR" dirty="0" smtClean="0"/>
              <a:t> </a:t>
            </a:r>
            <a:r>
              <a:rPr lang="fa-IR" dirty="0"/>
              <a:t>تجمع پلاکتها و آنمی</a:t>
            </a:r>
          </a:p>
          <a:p>
            <a:pPr lvl="1" algn="just" rtl="1"/>
            <a:r>
              <a:rPr lang="fa-IR" dirty="0"/>
              <a:t>همودیالیز بیماران را مستعد به اکیموز،پتشی، خونریزی </a:t>
            </a:r>
            <a:r>
              <a:rPr lang="en-US" dirty="0" smtClean="0"/>
              <a:t>                                                   </a:t>
            </a:r>
            <a:r>
              <a:rPr lang="fa-IR" dirty="0" smtClean="0"/>
              <a:t>در </a:t>
            </a:r>
            <a:r>
              <a:rPr lang="fa-IR" dirty="0"/>
              <a:t>مخاط دهان میکند</a:t>
            </a:r>
          </a:p>
          <a:p>
            <a:pPr algn="r" rtl="1"/>
            <a:endParaRPr lang="en-US" dirty="0"/>
          </a:p>
        </p:txBody>
      </p:sp>
      <p:pic>
        <p:nvPicPr>
          <p:cNvPr id="4" name="Picture 3"/>
          <p:cNvPicPr>
            <a:picLocks noChangeAspect="1"/>
          </p:cNvPicPr>
          <p:nvPr/>
        </p:nvPicPr>
        <p:blipFill>
          <a:blip r:embed="rId2"/>
          <a:stretch>
            <a:fillRect/>
          </a:stretch>
        </p:blipFill>
        <p:spPr>
          <a:xfrm>
            <a:off x="0" y="543502"/>
            <a:ext cx="4238625" cy="6229509"/>
          </a:xfrm>
          <a:prstGeom prst="rect">
            <a:avLst/>
          </a:prstGeom>
        </p:spPr>
      </p:pic>
      <p:pic>
        <p:nvPicPr>
          <p:cNvPr id="5" name="Picture 4"/>
          <p:cNvPicPr>
            <a:picLocks noChangeAspect="1"/>
          </p:cNvPicPr>
          <p:nvPr/>
        </p:nvPicPr>
        <p:blipFill>
          <a:blip r:embed="rId3"/>
          <a:stretch>
            <a:fillRect/>
          </a:stretch>
        </p:blipFill>
        <p:spPr>
          <a:xfrm>
            <a:off x="4238625" y="3705802"/>
            <a:ext cx="4094884" cy="3067210"/>
          </a:xfrm>
          <a:prstGeom prst="rect">
            <a:avLst/>
          </a:prstGeom>
        </p:spPr>
      </p:pic>
    </p:spTree>
    <p:extLst>
      <p:ext uri="{BB962C8B-B14F-4D97-AF65-F5344CB8AC3E}">
        <p14:creationId xmlns:p14="http://schemas.microsoft.com/office/powerpoint/2010/main" val="98172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a:bodyPr>
          <a:lstStyle/>
          <a:p>
            <a:pPr algn="r" rtl="1"/>
            <a:r>
              <a:rPr lang="fa-IR" dirty="0" smtClean="0"/>
              <a:t>خشکی دهان .با حجمی از مایع که از بدن بیمار فیلتر میشود مرتبط است و میتواند منجر به پاروتیت رتروگراد شود</a:t>
            </a:r>
          </a:p>
        </p:txBody>
      </p:sp>
      <p:pic>
        <p:nvPicPr>
          <p:cNvPr id="4" name="Picture 3"/>
          <p:cNvPicPr>
            <a:picLocks noChangeAspect="1"/>
          </p:cNvPicPr>
          <p:nvPr/>
        </p:nvPicPr>
        <p:blipFill>
          <a:blip r:embed="rId2"/>
          <a:stretch>
            <a:fillRect/>
          </a:stretch>
        </p:blipFill>
        <p:spPr>
          <a:xfrm>
            <a:off x="4608946" y="3429000"/>
            <a:ext cx="2797607" cy="2990990"/>
          </a:xfrm>
          <a:prstGeom prst="rect">
            <a:avLst/>
          </a:prstGeom>
        </p:spPr>
      </p:pic>
    </p:spTree>
    <p:extLst>
      <p:ext uri="{BB962C8B-B14F-4D97-AF65-F5344CB8AC3E}">
        <p14:creationId xmlns:p14="http://schemas.microsoft.com/office/powerpoint/2010/main" val="673455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dirty="0"/>
              <a:t>یک سوم بیماران با بوی بد دهان(بوی اوره) </a:t>
            </a:r>
            <a:r>
              <a:rPr lang="fa-IR" dirty="0" smtClean="0"/>
              <a:t>مراجعه </a:t>
            </a:r>
            <a:r>
              <a:rPr lang="fa-IR" dirty="0"/>
              <a:t>میکنند</a:t>
            </a:r>
          </a:p>
          <a:p>
            <a:pPr algn="r" rtl="1"/>
            <a:endParaRPr lang="en-US" dirty="0"/>
          </a:p>
        </p:txBody>
      </p:sp>
      <p:pic>
        <p:nvPicPr>
          <p:cNvPr id="4" name="Picture 3"/>
          <p:cNvPicPr>
            <a:picLocks noChangeAspect="1"/>
          </p:cNvPicPr>
          <p:nvPr/>
        </p:nvPicPr>
        <p:blipFill>
          <a:blip r:embed="rId2"/>
          <a:stretch>
            <a:fillRect/>
          </a:stretch>
        </p:blipFill>
        <p:spPr>
          <a:xfrm>
            <a:off x="4398384" y="2949070"/>
            <a:ext cx="4099070" cy="2727745"/>
          </a:xfrm>
          <a:prstGeom prst="rect">
            <a:avLst/>
          </a:prstGeom>
        </p:spPr>
      </p:pic>
    </p:spTree>
    <p:extLst>
      <p:ext uri="{BB962C8B-B14F-4D97-AF65-F5344CB8AC3E}">
        <p14:creationId xmlns:p14="http://schemas.microsoft.com/office/powerpoint/2010/main" val="130074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a:bodyPr>
          <a:lstStyle/>
          <a:p>
            <a:pPr algn="r" rtl="1"/>
            <a:r>
              <a:rPr lang="fa-IR" dirty="0"/>
              <a:t>مزه فلزی در دهان به علت اوره بالا در بزاق و تجزیه به آمونیاک</a:t>
            </a:r>
          </a:p>
          <a:p>
            <a:pPr algn="r" rtl="1"/>
            <a:r>
              <a:rPr lang="fa-IR" dirty="0"/>
              <a:t>دریافت مزه شیرینی و ترشی دچار تغییر میگردد به علت سطح بالای اوره در بزاق</a:t>
            </a:r>
            <a:r>
              <a:rPr lang="fa-IR" dirty="0">
                <a:solidFill>
                  <a:srgbClr val="FF0000"/>
                </a:solidFill>
              </a:rPr>
              <a:t> </a:t>
            </a:r>
            <a:endParaRPr lang="fa-IR" dirty="0" smtClean="0">
              <a:solidFill>
                <a:srgbClr val="FF0000"/>
              </a:solidFill>
            </a:endParaRPr>
          </a:p>
          <a:p>
            <a:pPr algn="r" rtl="1"/>
            <a:r>
              <a:rPr lang="fa-IR" dirty="0" smtClean="0"/>
              <a:t>احساس </a:t>
            </a:r>
            <a:r>
              <a:rPr lang="fa-IR" dirty="0"/>
              <a:t>سوزش زبان ولب و </a:t>
            </a:r>
            <a:r>
              <a:rPr lang="fa-IR" dirty="0">
                <a:solidFill>
                  <a:srgbClr val="FF0000"/>
                </a:solidFill>
              </a:rPr>
              <a:t>احساس بزرگی زبان  </a:t>
            </a:r>
            <a:r>
              <a:rPr lang="fa-IR" dirty="0"/>
              <a:t>نیز ممکن است در بیماران وجود داشته باشد</a:t>
            </a:r>
          </a:p>
          <a:p>
            <a:pPr algn="r" rtl="1"/>
            <a:endParaRPr lang="en-US" dirty="0"/>
          </a:p>
        </p:txBody>
      </p:sp>
      <p:pic>
        <p:nvPicPr>
          <p:cNvPr id="4" name="Picture 3"/>
          <p:cNvPicPr>
            <a:picLocks noChangeAspect="1"/>
          </p:cNvPicPr>
          <p:nvPr/>
        </p:nvPicPr>
        <p:blipFill>
          <a:blip r:embed="rId2"/>
          <a:stretch>
            <a:fillRect/>
          </a:stretch>
        </p:blipFill>
        <p:spPr>
          <a:xfrm>
            <a:off x="4339937" y="3916218"/>
            <a:ext cx="3835400" cy="2840182"/>
          </a:xfrm>
          <a:prstGeom prst="rect">
            <a:avLst/>
          </a:prstGeom>
        </p:spPr>
      </p:pic>
    </p:spTree>
    <p:extLst>
      <p:ext uri="{BB962C8B-B14F-4D97-AF65-F5344CB8AC3E}">
        <p14:creationId xmlns:p14="http://schemas.microsoft.com/office/powerpoint/2010/main" val="276162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a:t>استئوماتیت اورمیک نسبتا ناشایع است  واتیولوژی آن نامشخص است</a:t>
            </a:r>
          </a:p>
          <a:p>
            <a:pPr algn="r" rtl="1"/>
            <a:endParaRPr lang="en-US" dirty="0"/>
          </a:p>
        </p:txBody>
      </p:sp>
      <p:pic>
        <p:nvPicPr>
          <p:cNvPr id="4" name="Picture 3"/>
          <p:cNvPicPr>
            <a:picLocks noChangeAspect="1"/>
          </p:cNvPicPr>
          <p:nvPr/>
        </p:nvPicPr>
        <p:blipFill>
          <a:blip r:embed="rId2"/>
          <a:stretch>
            <a:fillRect/>
          </a:stretch>
        </p:blipFill>
        <p:spPr>
          <a:xfrm>
            <a:off x="3665011" y="2323377"/>
            <a:ext cx="4861978" cy="4068186"/>
          </a:xfrm>
          <a:prstGeom prst="rect">
            <a:avLst/>
          </a:prstGeom>
        </p:spPr>
      </p:pic>
    </p:spTree>
    <p:extLst>
      <p:ext uri="{BB962C8B-B14F-4D97-AF65-F5344CB8AC3E}">
        <p14:creationId xmlns:p14="http://schemas.microsoft.com/office/powerpoint/2010/main" val="148815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smtClean="0"/>
              <a:t>نواحی اریتماتوز یا لوکالیزه که بوسیله اگزودا سودوممبرانو پوشیده  شده ومیتواند برداشته شود و از خود مخاط سالم یا زخم بجا بگذارد.ضایعه دردناک است و بیشتر بر روی سطح شکمی و سطوح مخاطی قدامی مشاهده میشود</a:t>
            </a:r>
          </a:p>
          <a:p>
            <a:pPr algn="just" rtl="1"/>
            <a:r>
              <a:rPr lang="fa-IR" dirty="0" smtClean="0"/>
              <a:t>معمولا </a:t>
            </a:r>
            <a:r>
              <a:rPr lang="fa-IR" dirty="0"/>
              <a:t>پس از برطرف شدن اورمی و کاهش سطح </a:t>
            </a:r>
            <a:r>
              <a:rPr lang="en-US" dirty="0"/>
              <a:t>BUN </a:t>
            </a:r>
            <a:r>
              <a:rPr lang="fa-IR" dirty="0"/>
              <a:t>به صورت خودبخود برطرف میشود</a:t>
            </a:r>
          </a:p>
          <a:p>
            <a:pPr algn="just" rtl="1"/>
            <a:r>
              <a:rPr lang="fa-IR" dirty="0"/>
              <a:t>بهرحال برای تسریع التیام دهانشویه هیدروژن پراکساید ده درصد چهار بار در روز میتوان تجویز کرد</a:t>
            </a:r>
          </a:p>
          <a:p>
            <a:pPr algn="r" rtl="1"/>
            <a:endParaRPr lang="en-US" dirty="0"/>
          </a:p>
        </p:txBody>
      </p:sp>
    </p:spTree>
    <p:extLst>
      <p:ext uri="{BB962C8B-B14F-4D97-AF65-F5344CB8AC3E}">
        <p14:creationId xmlns:p14="http://schemas.microsoft.com/office/powerpoint/2010/main" val="2746152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شقاق گوشه لب در چهار درصد بیماران همودیالیزی گزارش شده است</a:t>
            </a:r>
            <a:endParaRPr lang="fa-IR" dirty="0"/>
          </a:p>
          <a:p>
            <a:pPr algn="r" rtl="1"/>
            <a:r>
              <a:rPr lang="fa-IR" dirty="0" smtClean="0"/>
              <a:t>ضایعات لیکنوئیدی ممکن است بدنبال استفاده از داروهای ضد فشار خون دیده شود</a:t>
            </a:r>
            <a:endParaRPr lang="en-US" dirty="0"/>
          </a:p>
        </p:txBody>
      </p:sp>
      <p:pic>
        <p:nvPicPr>
          <p:cNvPr id="4" name="Picture 3"/>
          <p:cNvPicPr>
            <a:picLocks noChangeAspect="1"/>
          </p:cNvPicPr>
          <p:nvPr/>
        </p:nvPicPr>
        <p:blipFill>
          <a:blip r:embed="rId2"/>
          <a:stretch>
            <a:fillRect/>
          </a:stretch>
        </p:blipFill>
        <p:spPr>
          <a:xfrm>
            <a:off x="838200" y="3429000"/>
            <a:ext cx="5046518" cy="3370840"/>
          </a:xfrm>
          <a:prstGeom prst="rect">
            <a:avLst/>
          </a:prstGeom>
        </p:spPr>
      </p:pic>
      <p:pic>
        <p:nvPicPr>
          <p:cNvPr id="5" name="Picture 4"/>
          <p:cNvPicPr>
            <a:picLocks noChangeAspect="1"/>
          </p:cNvPicPr>
          <p:nvPr/>
        </p:nvPicPr>
        <p:blipFill>
          <a:blip r:embed="rId3"/>
          <a:stretch>
            <a:fillRect/>
          </a:stretch>
        </p:blipFill>
        <p:spPr>
          <a:xfrm>
            <a:off x="6450734" y="3449936"/>
            <a:ext cx="5224030" cy="3038466"/>
          </a:xfrm>
          <a:prstGeom prst="rect">
            <a:avLst/>
          </a:prstGeom>
        </p:spPr>
      </p:pic>
    </p:spTree>
    <p:extLst>
      <p:ext uri="{BB962C8B-B14F-4D97-AF65-F5344CB8AC3E}">
        <p14:creationId xmlns:p14="http://schemas.microsoft.com/office/powerpoint/2010/main" val="370760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بافت پریودنتال</a:t>
            </a:r>
            <a:endParaRPr lang="en-US" dirty="0"/>
          </a:p>
        </p:txBody>
      </p:sp>
      <p:sp>
        <p:nvSpPr>
          <p:cNvPr id="3" name="Content Placeholder 2"/>
          <p:cNvSpPr>
            <a:spLocks noGrp="1"/>
          </p:cNvSpPr>
          <p:nvPr>
            <p:ph idx="1"/>
          </p:nvPr>
        </p:nvSpPr>
        <p:spPr/>
        <p:txBody>
          <a:bodyPr>
            <a:normAutofit lnSpcReduction="10000"/>
          </a:bodyPr>
          <a:lstStyle/>
          <a:p>
            <a:pPr algn="just" rtl="1"/>
            <a:r>
              <a:rPr lang="fa-IR" dirty="0" smtClean="0"/>
              <a:t>بیماران همودیالیزی  وضعیت پریودنتال ضعیفی دارند.رسوب جرم وپلاک در این بیماران ممکن است افزایش یابد</a:t>
            </a:r>
          </a:p>
          <a:p>
            <a:pPr lvl="1" algn="just" rtl="1"/>
            <a:r>
              <a:rPr lang="fa-IR" dirty="0" smtClean="0"/>
              <a:t>تحقیقی نشان داد که </a:t>
            </a:r>
            <a:r>
              <a:rPr lang="fa-IR" dirty="0" smtClean="0">
                <a:solidFill>
                  <a:srgbClr val="FF0000"/>
                </a:solidFill>
              </a:rPr>
              <a:t>حدود صد درصد </a:t>
            </a:r>
            <a:r>
              <a:rPr lang="fa-IR" dirty="0" smtClean="0"/>
              <a:t>(45نفر) از بیماران همودیالیزی دارای برخی اشکال بیماری پریودنتال بودند</a:t>
            </a:r>
          </a:p>
          <a:p>
            <a:pPr lvl="1" algn="just" rtl="1"/>
            <a:r>
              <a:rPr lang="fa-IR" dirty="0" smtClean="0"/>
              <a:t>بیماران </a:t>
            </a:r>
            <a:r>
              <a:rPr lang="fa-IR" dirty="0" smtClean="0">
                <a:solidFill>
                  <a:srgbClr val="FF0000"/>
                </a:solidFill>
              </a:rPr>
              <a:t>نفروپاتیک دیابتی </a:t>
            </a:r>
            <a:r>
              <a:rPr lang="fa-IR" dirty="0" smtClean="0"/>
              <a:t>نسبت به بیماران </a:t>
            </a:r>
            <a:r>
              <a:rPr lang="en-US" dirty="0" smtClean="0"/>
              <a:t>ESRD</a:t>
            </a:r>
            <a:r>
              <a:rPr lang="fa-IR" dirty="0" smtClean="0"/>
              <a:t> غیر دیابتیک پاکت پریودنتال عمیقتری را نشان دادند</a:t>
            </a:r>
          </a:p>
          <a:p>
            <a:pPr lvl="1" algn="just" rtl="1"/>
            <a:r>
              <a:rPr lang="fa-IR" dirty="0" smtClean="0"/>
              <a:t>پریودنتیت به التهاب سیستمیک کمک میکند وبا عواقب همودیالیز (مرگ ومیر ) مرتبط است</a:t>
            </a:r>
          </a:p>
          <a:p>
            <a:pPr lvl="1" algn="just" rtl="1"/>
            <a:r>
              <a:rPr lang="fa-IR" dirty="0" smtClean="0"/>
              <a:t>تسریع بیماری پریودنتال همراه با پاکت،تحلیل لثه و تحلیل استخوان و از دست رفتن دندانها  تنها به عدم رعایت بهداشت   و بیماری التهابی مربوط نیست بلکه  به استئودیستروفی کلیه نیز مربوط است</a:t>
            </a:r>
          </a:p>
          <a:p>
            <a:pPr algn="just" rtl="1"/>
            <a:r>
              <a:rPr lang="fa-IR" dirty="0" smtClean="0"/>
              <a:t>بهداشت دهان در بیماران دیالیزی مورد غفلت واقع میشود و از مسواک ونخ دندان بخوبی استفاده نمیکنند</a:t>
            </a:r>
            <a:endParaRPr lang="en-US" dirty="0"/>
          </a:p>
        </p:txBody>
      </p:sp>
    </p:spTree>
    <p:extLst>
      <p:ext uri="{BB962C8B-B14F-4D97-AF65-F5344CB8AC3E}">
        <p14:creationId xmlns:p14="http://schemas.microsoft.com/office/powerpoint/2010/main" val="237671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بافت استخوانی مندیبل و ماگزیلا</a:t>
            </a:r>
            <a:endParaRPr lang="en-US" dirty="0"/>
          </a:p>
        </p:txBody>
      </p:sp>
      <p:sp>
        <p:nvSpPr>
          <p:cNvPr id="3" name="Content Placeholder 2"/>
          <p:cNvSpPr>
            <a:spLocks noGrp="1"/>
          </p:cNvSpPr>
          <p:nvPr>
            <p:ph idx="1"/>
          </p:nvPr>
        </p:nvSpPr>
        <p:spPr/>
        <p:txBody>
          <a:bodyPr/>
          <a:lstStyle/>
          <a:p>
            <a:pPr algn="just" rtl="1"/>
            <a:r>
              <a:rPr lang="fa-IR" dirty="0" smtClean="0"/>
              <a:t>استئودیستروفی استخوانی که ناشی </a:t>
            </a:r>
            <a:r>
              <a:rPr lang="fa-IR" dirty="0" smtClean="0">
                <a:solidFill>
                  <a:srgbClr val="FF0000"/>
                </a:solidFill>
              </a:rPr>
              <a:t>ازاختلال در   کلسیم،فسفر ومتابولیسم ویتامین </a:t>
            </a:r>
            <a:r>
              <a:rPr lang="en-US" dirty="0" smtClean="0">
                <a:solidFill>
                  <a:srgbClr val="FF0000"/>
                </a:solidFill>
              </a:rPr>
              <a:t>d</a:t>
            </a:r>
            <a:r>
              <a:rPr lang="fa-IR" dirty="0" smtClean="0">
                <a:solidFill>
                  <a:srgbClr val="FF0000"/>
                </a:solidFill>
              </a:rPr>
              <a:t>  و افزایش فعالیت پاراتیروئید </a:t>
            </a:r>
            <a:r>
              <a:rPr lang="fa-IR" dirty="0" smtClean="0"/>
              <a:t>است این استخوانها را تحت تاثیر قرار میدهد</a:t>
            </a:r>
          </a:p>
          <a:p>
            <a:pPr algn="just" rtl="1"/>
            <a:r>
              <a:rPr lang="fa-IR" dirty="0" smtClean="0"/>
              <a:t>تظاهرات دهانی استئودیستروفی  کلیه شامل </a:t>
            </a:r>
            <a:r>
              <a:rPr lang="fa-IR" dirty="0" smtClean="0">
                <a:solidFill>
                  <a:srgbClr val="FF0000"/>
                </a:solidFill>
              </a:rPr>
              <a:t>لقی دندان،مال اکلوژن،سنگ پالپی</a:t>
            </a:r>
            <a:r>
              <a:rPr lang="en-US" dirty="0" smtClean="0">
                <a:solidFill>
                  <a:srgbClr val="FF0000"/>
                </a:solidFill>
              </a:rPr>
              <a:t> </a:t>
            </a:r>
            <a:r>
              <a:rPr lang="fa-IR" dirty="0" smtClean="0">
                <a:solidFill>
                  <a:srgbClr val="FF0000"/>
                </a:solidFill>
              </a:rPr>
              <a:t>،هایپوپلازی مینا،دمینرالیزاسیون استخوان  ،کاهش ترابکولاسیون استخوان اسفنجی ،کاهش ضخامت استخوان کورتیکال  ضایعات سلول ژانت رادیولوسنت،شکستگی فک</a:t>
            </a:r>
            <a:r>
              <a:rPr lang="fa-IR" dirty="0" smtClean="0"/>
              <a:t>(خودبخود یا بدنبال درمان دندانپزشکی و ترمیم  غیرنرمال  استخوان  بعد از کشیدن دندان</a:t>
            </a:r>
            <a:r>
              <a:rPr lang="en-US" dirty="0" smtClean="0"/>
              <a:t>(</a:t>
            </a:r>
            <a:endParaRPr lang="fa-IR" dirty="0" smtClean="0"/>
          </a:p>
        </p:txBody>
      </p:sp>
    </p:spTree>
    <p:extLst>
      <p:ext uri="{BB962C8B-B14F-4D97-AF65-F5344CB8AC3E}">
        <p14:creationId xmlns:p14="http://schemas.microsoft.com/office/powerpoint/2010/main" val="299472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بیماری مزمن کلیه :ملاحظات کلی</a:t>
            </a:r>
            <a:endParaRPr lang="en-US" dirty="0"/>
          </a:p>
        </p:txBody>
      </p:sp>
      <p:sp>
        <p:nvSpPr>
          <p:cNvPr id="3" name="Content Placeholder 2"/>
          <p:cNvSpPr>
            <a:spLocks noGrp="1"/>
          </p:cNvSpPr>
          <p:nvPr>
            <p:ph idx="1"/>
          </p:nvPr>
        </p:nvSpPr>
        <p:spPr/>
        <p:txBody>
          <a:bodyPr>
            <a:normAutofit/>
          </a:bodyPr>
          <a:lstStyle/>
          <a:p>
            <a:pPr algn="just" rtl="1"/>
            <a:r>
              <a:rPr lang="fa-IR" dirty="0" smtClean="0"/>
              <a:t>نارسایی مزمن کلیه  یک بیماری پیشرونده است  که باعث تخریب تدریجی نفرونها و درنتیجه کاهش عملکرد کلیه در عرض چنده ماه یا سال میشود</a:t>
            </a:r>
          </a:p>
          <a:p>
            <a:pPr algn="just" rtl="1"/>
            <a:r>
              <a:rPr lang="fa-IR" dirty="0" smtClean="0"/>
              <a:t>همانطور که تخریب کلیه بیشتر میشود</a:t>
            </a:r>
            <a:r>
              <a:rPr lang="en-US" dirty="0"/>
              <a:t>glomerular filtration rate (GFR</a:t>
            </a:r>
            <a:r>
              <a:rPr lang="en-US" dirty="0" smtClean="0"/>
              <a:t>)</a:t>
            </a:r>
            <a:r>
              <a:rPr lang="fa-IR" dirty="0" smtClean="0"/>
              <a:t> کاهش یافته و سطح اوره خون بالا میرود.</a:t>
            </a:r>
            <a:endParaRPr lang="en-US" dirty="0" smtClean="0"/>
          </a:p>
          <a:p>
            <a:pPr algn="just" rtl="1"/>
            <a:endParaRPr lang="fa-IR" dirty="0" smtClean="0"/>
          </a:p>
        </p:txBody>
      </p:sp>
      <p:pic>
        <p:nvPicPr>
          <p:cNvPr id="4" name="Picture 3"/>
          <p:cNvPicPr>
            <a:picLocks noChangeAspect="1"/>
          </p:cNvPicPr>
          <p:nvPr/>
        </p:nvPicPr>
        <p:blipFill>
          <a:blip r:embed="rId2"/>
          <a:stretch>
            <a:fillRect/>
          </a:stretch>
        </p:blipFill>
        <p:spPr>
          <a:xfrm>
            <a:off x="139700" y="3241070"/>
            <a:ext cx="4857173" cy="3496857"/>
          </a:xfrm>
          <a:prstGeom prst="rect">
            <a:avLst/>
          </a:prstGeom>
        </p:spPr>
      </p:pic>
    </p:spTree>
    <p:extLst>
      <p:ext uri="{BB962C8B-B14F-4D97-AF65-F5344CB8AC3E}">
        <p14:creationId xmlns:p14="http://schemas.microsoft.com/office/powerpoint/2010/main" val="412193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دندانها</a:t>
            </a:r>
            <a:endParaRPr lang="en-US" dirty="0"/>
          </a:p>
        </p:txBody>
      </p:sp>
      <p:sp>
        <p:nvSpPr>
          <p:cNvPr id="3" name="Content Placeholder 2"/>
          <p:cNvSpPr>
            <a:spLocks noGrp="1"/>
          </p:cNvSpPr>
          <p:nvPr>
            <p:ph idx="1"/>
          </p:nvPr>
        </p:nvSpPr>
        <p:spPr/>
        <p:txBody>
          <a:bodyPr/>
          <a:lstStyle/>
          <a:p>
            <a:pPr algn="just" rtl="1"/>
            <a:r>
              <a:rPr lang="fa-IR" dirty="0" smtClean="0"/>
              <a:t>پوسیدگی کمتری در بیماران دیده شده است</a:t>
            </a:r>
          </a:p>
          <a:p>
            <a:pPr lvl="1" algn="just" rtl="1"/>
            <a:r>
              <a:rPr lang="fa-IR" dirty="0" smtClean="0"/>
              <a:t>غلظت بالای اوره  در بزاق که خاصیت آنتی باکتریال دارد</a:t>
            </a:r>
            <a:endParaRPr lang="fa-IR" dirty="0"/>
          </a:p>
          <a:p>
            <a:pPr lvl="1" algn="just" rtl="1"/>
            <a:r>
              <a:rPr lang="fa-IR" dirty="0" smtClean="0"/>
              <a:t>هیدرولیز اوره توسط بزاق باعث افزایش </a:t>
            </a:r>
            <a:r>
              <a:rPr lang="en-US" dirty="0" err="1" smtClean="0"/>
              <a:t>ph</a:t>
            </a:r>
            <a:r>
              <a:rPr lang="fa-IR" dirty="0" smtClean="0"/>
              <a:t> بزاق میشود که نقش حفاظتی بر علیه پوسیدگی دارد</a:t>
            </a:r>
          </a:p>
          <a:p>
            <a:pPr algn="just" rtl="1"/>
            <a:r>
              <a:rPr lang="fa-IR" dirty="0" smtClean="0"/>
              <a:t>اروژن دندانها به علت تهوع و استفراغ زیاد در این بیماران در هنگام همودیالیز شیوع بیششتری دارد</a:t>
            </a:r>
          </a:p>
          <a:p>
            <a:pPr algn="just" rtl="1"/>
            <a:r>
              <a:rPr lang="fa-IR" dirty="0" smtClean="0"/>
              <a:t>در بچه ها با نارسایی مزمن کلیه تاخیر رویش دندانها  و هایپوپلازی مینا ممکن است دیده شود</a:t>
            </a:r>
            <a:endParaRPr lang="en-US" dirty="0"/>
          </a:p>
        </p:txBody>
      </p:sp>
    </p:spTree>
    <p:extLst>
      <p:ext uri="{BB962C8B-B14F-4D97-AF65-F5344CB8AC3E}">
        <p14:creationId xmlns:p14="http://schemas.microsoft.com/office/powerpoint/2010/main" val="190642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ملاحظات دندانپزشکی بیماران مبتلا به نارسایی کلیوی</a:t>
            </a:r>
            <a:endParaRPr lang="en-US" dirty="0"/>
          </a:p>
        </p:txBody>
      </p:sp>
      <p:sp>
        <p:nvSpPr>
          <p:cNvPr id="3" name="Content Placeholder 2"/>
          <p:cNvSpPr>
            <a:spLocks noGrp="1"/>
          </p:cNvSpPr>
          <p:nvPr>
            <p:ph idx="1"/>
          </p:nvPr>
        </p:nvSpPr>
        <p:spPr/>
        <p:txBody>
          <a:bodyPr/>
          <a:lstStyle/>
          <a:p>
            <a:pPr algn="r" rtl="1"/>
            <a:r>
              <a:rPr lang="fa-IR" dirty="0" smtClean="0"/>
              <a:t>بیماران با بیماری کلیوی که تحت درمان محافظه کارانه پزشکی هستند یا دیالیز صفاقی میشوند</a:t>
            </a:r>
          </a:p>
          <a:p>
            <a:pPr lvl="1" algn="r" rtl="1"/>
            <a:r>
              <a:rPr lang="fa-IR" dirty="0" smtClean="0"/>
              <a:t>نیاز به ملاحظه خاصی ندارند</a:t>
            </a:r>
          </a:p>
          <a:p>
            <a:pPr lvl="1" algn="r" rtl="1"/>
            <a:r>
              <a:rPr lang="fa-IR" dirty="0" smtClean="0"/>
              <a:t>پرهیز از داروهای نفروتوکسیک مثل </a:t>
            </a:r>
            <a:r>
              <a:rPr lang="fa-IR" dirty="0" smtClean="0">
                <a:solidFill>
                  <a:srgbClr val="FF0000"/>
                </a:solidFill>
              </a:rPr>
              <a:t>تتراسایکلین یا آمینوگلیکوزیدها یا تترا سایکلین</a:t>
            </a:r>
            <a:endParaRPr lang="fa-IR" dirty="0" smtClean="0"/>
          </a:p>
          <a:p>
            <a:pPr lvl="1" algn="r" rtl="1"/>
            <a:r>
              <a:rPr lang="fa-IR" dirty="0" smtClean="0"/>
              <a:t>چک کردن فشار خون در حین درمان</a:t>
            </a:r>
          </a:p>
          <a:p>
            <a:pPr lvl="1" algn="r" rtl="1"/>
            <a:r>
              <a:rPr lang="fa-IR" dirty="0" smtClean="0"/>
              <a:t>مشاوره با نفرولوژیست برای آگاهی از مرحله بیماری</a:t>
            </a:r>
          </a:p>
          <a:p>
            <a:pPr lvl="1" algn="r" rtl="1"/>
            <a:r>
              <a:rPr lang="fa-IR" dirty="0" smtClean="0"/>
              <a:t>داروهایی که برای بیمار تجویز شده و وجود همزمان دیابت باعث اثر منفی بر هموستاز در بیماران میگردد</a:t>
            </a:r>
            <a:endParaRPr lang="en-US" dirty="0"/>
          </a:p>
        </p:txBody>
      </p:sp>
    </p:spTree>
    <p:extLst>
      <p:ext uri="{BB962C8B-B14F-4D97-AF65-F5344CB8AC3E}">
        <p14:creationId xmlns:p14="http://schemas.microsoft.com/office/powerpoint/2010/main" val="3381658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بیماران دیالیزی مبتلا به دیابت</a:t>
            </a:r>
            <a:endParaRPr lang="en-US" dirty="0"/>
          </a:p>
        </p:txBody>
      </p:sp>
      <p:sp>
        <p:nvSpPr>
          <p:cNvPr id="3" name="Content Placeholder 2"/>
          <p:cNvSpPr>
            <a:spLocks noGrp="1"/>
          </p:cNvSpPr>
          <p:nvPr>
            <p:ph idx="1"/>
          </p:nvPr>
        </p:nvSpPr>
        <p:spPr/>
        <p:txBody>
          <a:bodyPr/>
          <a:lstStyle/>
          <a:p>
            <a:pPr algn="just" rtl="1"/>
            <a:r>
              <a:rPr lang="fa-IR" dirty="0" smtClean="0"/>
              <a:t>داروهای کاهنده قند خون و تغییرات تغذیه ای در این بیماران  میتوانند باعث هایپوگلیسمی در این بیماران شوند</a:t>
            </a:r>
          </a:p>
          <a:p>
            <a:pPr lvl="1" algn="just" rtl="1"/>
            <a:r>
              <a:rPr lang="fa-IR" dirty="0" smtClean="0"/>
              <a:t>کاهش گلوکونئوژنز</a:t>
            </a:r>
          </a:p>
          <a:p>
            <a:pPr lvl="1" algn="just" rtl="1"/>
            <a:r>
              <a:rPr lang="fa-IR" dirty="0" smtClean="0"/>
              <a:t>کاهش حذف انسولین توسط کلیه</a:t>
            </a:r>
          </a:p>
          <a:p>
            <a:pPr lvl="1" algn="just" rtl="1"/>
            <a:r>
              <a:rPr lang="fa-IR" dirty="0" smtClean="0"/>
              <a:t>بهبود حساسیت به انسولین  بدنبال آغاز درمان پیوند کلیه</a:t>
            </a:r>
          </a:p>
          <a:p>
            <a:pPr algn="just" rtl="1"/>
            <a:r>
              <a:rPr lang="fa-IR" dirty="0"/>
              <a:t> </a:t>
            </a:r>
            <a:r>
              <a:rPr lang="fa-IR" dirty="0" smtClean="0"/>
              <a:t>در این بیماران لازم است اقدامات زیر انجام شود تا  ریسک هایپوگلیسمی کاهش یابد</a:t>
            </a:r>
            <a:endParaRPr lang="fa-IR" dirty="0"/>
          </a:p>
          <a:p>
            <a:pPr lvl="1" algn="just" rtl="1"/>
            <a:r>
              <a:rPr lang="fa-IR" dirty="0" smtClean="0"/>
              <a:t>رژیم دارویی آنتی دیابتیک بیمار  و رژیم غذایی وی بدقت ارزیابی شود</a:t>
            </a:r>
          </a:p>
          <a:p>
            <a:pPr lvl="1" algn="just" rtl="1"/>
            <a:r>
              <a:rPr lang="fa-IR" dirty="0" smtClean="0"/>
              <a:t>به بیمار برای خود  ارزیابی قند خون آموزش داده شود</a:t>
            </a:r>
          </a:p>
          <a:p>
            <a:pPr lvl="1" algn="just" rtl="1"/>
            <a:r>
              <a:rPr lang="fa-IR" dirty="0" smtClean="0"/>
              <a:t>ارجاع به پزشک متخصص دیابت </a:t>
            </a:r>
            <a:endParaRPr lang="fa-IR" dirty="0"/>
          </a:p>
          <a:p>
            <a:pPr algn="just" rtl="1"/>
            <a:r>
              <a:rPr lang="fa-IR" dirty="0" smtClean="0"/>
              <a:t>عدم تحمل به دارو و افزایش حساسیت به عفونت نیز باید مد نظر قرار گیرد</a:t>
            </a:r>
            <a:endParaRPr lang="en-US" dirty="0"/>
          </a:p>
        </p:txBody>
      </p:sp>
    </p:spTree>
    <p:extLst>
      <p:ext uri="{BB962C8B-B14F-4D97-AF65-F5344CB8AC3E}">
        <p14:creationId xmlns:p14="http://schemas.microsoft.com/office/powerpoint/2010/main" val="4199037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درمانهای دندانپزشکی باریسک خونریزی</a:t>
            </a:r>
            <a:endParaRPr lang="en-US" dirty="0"/>
          </a:p>
        </p:txBody>
      </p:sp>
      <p:sp>
        <p:nvSpPr>
          <p:cNvPr id="3" name="Content Placeholder 2"/>
          <p:cNvSpPr>
            <a:spLocks noGrp="1"/>
          </p:cNvSpPr>
          <p:nvPr>
            <p:ph idx="1"/>
          </p:nvPr>
        </p:nvSpPr>
        <p:spPr/>
        <p:txBody>
          <a:bodyPr/>
          <a:lstStyle/>
          <a:p>
            <a:pPr algn="r" rtl="1"/>
            <a:r>
              <a:rPr lang="fa-IR" dirty="0" smtClean="0"/>
              <a:t> در روزی انجام شود که بیمار دیالیز نمیشود</a:t>
            </a:r>
          </a:p>
          <a:p>
            <a:pPr lvl="1" algn="r" rtl="1"/>
            <a:r>
              <a:rPr lang="fa-IR" dirty="0" smtClean="0"/>
              <a:t>اثرات آنتی گواگولان هپارین از بین میرود</a:t>
            </a:r>
          </a:p>
          <a:p>
            <a:pPr lvl="1" algn="r" rtl="1"/>
            <a:r>
              <a:rPr lang="fa-IR" dirty="0" smtClean="0"/>
              <a:t>جریان خون از متابولیتهای سمی جذف میشود</a:t>
            </a:r>
          </a:p>
          <a:p>
            <a:pPr lvl="1" algn="r" rtl="1"/>
            <a:r>
              <a:rPr lang="fa-IR" dirty="0" smtClean="0"/>
              <a:t>و بیمار در حین درمان ناتوان و خسته نیست </a:t>
            </a:r>
          </a:p>
          <a:p>
            <a:pPr algn="r" rtl="1"/>
            <a:r>
              <a:rPr lang="fa-IR" dirty="0" smtClean="0"/>
              <a:t>در موارد اورژانس تزریق </a:t>
            </a:r>
            <a:r>
              <a:rPr lang="fa-IR" dirty="0" smtClean="0">
                <a:solidFill>
                  <a:srgbClr val="FF0000"/>
                </a:solidFill>
              </a:rPr>
              <a:t>آنتاگونیست هپارین(پروتامین سولفات) </a:t>
            </a:r>
            <a:r>
              <a:rPr lang="fa-IR" dirty="0" smtClean="0"/>
              <a:t>میتواند میزان خونریزی را در موارد اورژانس کاهش دهد</a:t>
            </a:r>
          </a:p>
          <a:p>
            <a:pPr algn="r" rtl="1"/>
            <a:r>
              <a:rPr lang="fa-IR" dirty="0" smtClean="0"/>
              <a:t>البته تمایل به خونریزی هنوز باقی میماند که به خاطر آنمی  و تغییر در </a:t>
            </a:r>
            <a:r>
              <a:rPr lang="en-US" dirty="0"/>
              <a:t> aggregation and </a:t>
            </a:r>
            <a:r>
              <a:rPr lang="en-US" dirty="0" smtClean="0"/>
              <a:t>adhesiveness</a:t>
            </a:r>
            <a:r>
              <a:rPr lang="fa-IR" dirty="0" smtClean="0"/>
              <a:t> پلاکتهاست </a:t>
            </a:r>
          </a:p>
          <a:p>
            <a:pPr algn="r" rtl="1"/>
            <a:r>
              <a:rPr lang="fa-IR" dirty="0" smtClean="0"/>
              <a:t>قبل از درمانهای تهاجمی باید بیمار از نظر </a:t>
            </a:r>
            <a:r>
              <a:rPr lang="en-US" dirty="0"/>
              <a:t>coagulation times, platelets count, hematocrit, and </a:t>
            </a:r>
            <a:r>
              <a:rPr lang="en-US" dirty="0" smtClean="0"/>
              <a:t>hemoglobin</a:t>
            </a:r>
            <a:r>
              <a:rPr lang="fa-IR" dirty="0" smtClean="0"/>
              <a:t> ارزیابی شود</a:t>
            </a:r>
            <a:endParaRPr lang="en-US" dirty="0"/>
          </a:p>
        </p:txBody>
      </p:sp>
    </p:spTree>
    <p:extLst>
      <p:ext uri="{BB962C8B-B14F-4D97-AF65-F5344CB8AC3E}">
        <p14:creationId xmlns:p14="http://schemas.microsoft.com/office/powerpoint/2010/main" val="417397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r>
              <a:rPr lang="fa-IR" dirty="0" smtClean="0"/>
              <a:t>در بیمارانی که وارفارین میگیرند باید </a:t>
            </a:r>
            <a:r>
              <a:rPr lang="en-US" dirty="0" smtClean="0"/>
              <a:t>INR</a:t>
            </a:r>
            <a:r>
              <a:rPr lang="fa-IR" dirty="0" smtClean="0"/>
              <a:t> بیمار باید بررسی شود</a:t>
            </a:r>
          </a:p>
          <a:p>
            <a:pPr algn="just" rtl="1"/>
            <a:r>
              <a:rPr lang="fa-IR" dirty="0" smtClean="0"/>
              <a:t>درمانهای جراحی کوچک را میتوان با </a:t>
            </a:r>
            <a:r>
              <a:rPr lang="en-US" dirty="0" smtClean="0"/>
              <a:t>INR</a:t>
            </a:r>
            <a:r>
              <a:rPr lang="fa-IR" dirty="0" smtClean="0"/>
              <a:t> زیر 4 انجام داد اگرچه اگر </a:t>
            </a:r>
            <a:r>
              <a:rPr lang="en-US" dirty="0" smtClean="0"/>
              <a:t>INR</a:t>
            </a:r>
            <a:r>
              <a:rPr lang="fa-IR" dirty="0" smtClean="0"/>
              <a:t> بیش از دو ونیم است باید با نفرولوژیست مشاوره کرد.</a:t>
            </a:r>
          </a:p>
          <a:p>
            <a:pPr algn="just" rtl="1"/>
            <a:r>
              <a:rPr lang="fa-IR" dirty="0" smtClean="0"/>
              <a:t>بعد از جراحی باید در این بیمارن از روشهای بند آوردن موضعی خون (فشار ،سرما،ترانکسامیک اسید،بخیه و ژلفوم) استفاده کرد</a:t>
            </a:r>
            <a:endParaRPr lang="en-US" dirty="0"/>
          </a:p>
        </p:txBody>
      </p:sp>
    </p:spTree>
    <p:extLst>
      <p:ext uri="{BB962C8B-B14F-4D97-AF65-F5344CB8AC3E}">
        <p14:creationId xmlns:p14="http://schemas.microsoft.com/office/powerpoint/2010/main" val="268947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داروها</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بخاطر اینکه داروهای بی حسی موضعی  دارای حذف کبدی هستند استفاده از آنها در بیماران کلیوی بلامانع است</a:t>
            </a:r>
          </a:p>
          <a:p>
            <a:pPr algn="r" rtl="1"/>
            <a:r>
              <a:rPr lang="fa-IR" dirty="0" smtClean="0"/>
              <a:t>استامینوفن برای کاهش درد بهترین دارو است</a:t>
            </a:r>
          </a:p>
          <a:p>
            <a:pPr algn="r" rtl="1"/>
            <a:r>
              <a:rPr lang="fa-IR" dirty="0" smtClean="0"/>
              <a:t>از کدئین  نیز میتوان بدون تنظیم دوز استفاده کرد</a:t>
            </a:r>
          </a:p>
          <a:p>
            <a:pPr algn="r" rtl="1"/>
            <a:r>
              <a:rPr lang="fa-IR" dirty="0" smtClean="0"/>
              <a:t>ایبوبوفن و  یا ناپروکسن سبب هایپرتنشن میگردد و تمایل به خونریزی را بیشتر میکنند</a:t>
            </a:r>
          </a:p>
          <a:p>
            <a:pPr algn="r" rtl="1"/>
            <a:r>
              <a:rPr lang="fa-IR" dirty="0" smtClean="0"/>
              <a:t>آسپیرین در این بیماران کنترااندیکه است چرا که باعث  افزایش دیسفانکشن پلاکتی میگردد و ریسک خونریزی از دستگاه گوارش  را نیز زیاد میکند و به زوال بیشتر کلیه کمک میکند</a:t>
            </a:r>
          </a:p>
          <a:p>
            <a:pPr algn="r" rtl="1"/>
            <a:r>
              <a:rPr lang="fa-IR" dirty="0" smtClean="0"/>
              <a:t>بیمارانی که دوز بالای کورتیکواستروئید  برای یک دوره طولانی میگیرند یا در شرایط پر از استرس قرار میگیرند ممکن است نیاز به دوز مکمل قبل از کار دندانپزشکی داشته باشند.</a:t>
            </a:r>
          </a:p>
          <a:p>
            <a:pPr lvl="1" algn="r" rtl="1"/>
            <a:r>
              <a:rPr lang="fa-IR" dirty="0" smtClean="0"/>
              <a:t>کار دندانپزشکی صبح،،محیط آرام وساکت،از حرکات ناگهانی و دور از انتظاردر هنگام درمان دندانپزشکی</a:t>
            </a:r>
            <a:endParaRPr lang="en-US" dirty="0"/>
          </a:p>
        </p:txBody>
      </p:sp>
    </p:spTree>
    <p:extLst>
      <p:ext uri="{BB962C8B-B14F-4D97-AF65-F5344CB8AC3E}">
        <p14:creationId xmlns:p14="http://schemas.microsoft.com/office/powerpoint/2010/main" val="16397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پروفیلاکسی آنتی بیوتیک و درمان</a:t>
            </a:r>
            <a:endParaRPr lang="en-US" dirty="0"/>
          </a:p>
        </p:txBody>
      </p:sp>
      <p:sp>
        <p:nvSpPr>
          <p:cNvPr id="3" name="Content Placeholder 2"/>
          <p:cNvSpPr>
            <a:spLocks noGrp="1"/>
          </p:cNvSpPr>
          <p:nvPr>
            <p:ph idx="1"/>
          </p:nvPr>
        </p:nvSpPr>
        <p:spPr/>
        <p:txBody>
          <a:bodyPr>
            <a:normAutofit/>
          </a:bodyPr>
          <a:lstStyle/>
          <a:p>
            <a:pPr algn="r" rtl="1"/>
            <a:r>
              <a:rPr lang="fa-IR" dirty="0" smtClean="0"/>
              <a:t>مطالعات اخیر از لزوم تجویز پروفیلاکسی آنتی بیوتیک برای پیشگیری از اندوکاردیت عفونی  در بیماران</a:t>
            </a:r>
            <a:r>
              <a:rPr lang="en-US" dirty="0" smtClean="0"/>
              <a:t>ESRD</a:t>
            </a:r>
            <a:r>
              <a:rPr lang="fa-IR" dirty="0" smtClean="0"/>
              <a:t> یا همودیالبزحمایت نکردند.</a:t>
            </a:r>
          </a:p>
          <a:p>
            <a:pPr algn="r" rtl="1"/>
            <a:r>
              <a:rPr lang="en-US" dirty="0" smtClean="0"/>
              <a:t>ESRD</a:t>
            </a:r>
            <a:r>
              <a:rPr lang="fa-IR" dirty="0" smtClean="0"/>
              <a:t> یا همودیالیز  از معیارهای پروفیلاکسی اندوکاردیت محسوب نمیشود</a:t>
            </a:r>
          </a:p>
          <a:p>
            <a:pPr lvl="1" algn="r" rtl="1"/>
            <a:r>
              <a:rPr lang="fa-IR" dirty="0" smtClean="0"/>
              <a:t>بر اساس نظر انجمن قلب آمریکا پروفیلاکسی آنتی بیوتیک در کسانی که همزمان مبتلا به</a:t>
            </a:r>
          </a:p>
          <a:p>
            <a:pPr lvl="2" algn="r" rtl="1"/>
            <a:r>
              <a:rPr lang="fa-IR" dirty="0" smtClean="0"/>
              <a:t>دریچه مصنوعی قلب</a:t>
            </a:r>
          </a:p>
          <a:p>
            <a:pPr lvl="2" algn="r" rtl="1"/>
            <a:r>
              <a:rPr lang="fa-IR" dirty="0" smtClean="0"/>
              <a:t>اندوکاردیت عفونی</a:t>
            </a:r>
          </a:p>
          <a:p>
            <a:pPr lvl="2" algn="r" rtl="1"/>
            <a:r>
              <a:rPr lang="fa-IR" dirty="0" smtClean="0"/>
              <a:t>بیماری مادرزادی سیانوتیک قلبی ترمیم نشده</a:t>
            </a:r>
          </a:p>
          <a:p>
            <a:pPr lvl="2" algn="r" rtl="1"/>
            <a:r>
              <a:rPr lang="fa-IR" dirty="0" smtClean="0"/>
              <a:t>نقص مادرزادی قلب که به صورت کامل  با مواد پروتزی ترمیم شده (در مدت شش ماه اول)</a:t>
            </a:r>
          </a:p>
          <a:p>
            <a:pPr lvl="2" algn="r" rtl="1"/>
            <a:r>
              <a:rPr lang="fa-IR" dirty="0" smtClean="0"/>
              <a:t>نقص مادرزادی قلبی که ترمیم شده اما در محل پروتز نقصی وچود دارد</a:t>
            </a:r>
          </a:p>
          <a:p>
            <a:pPr lvl="2" algn="r" rtl="1"/>
            <a:r>
              <a:rPr lang="fa-IR" dirty="0" smtClean="0"/>
              <a:t>دریافت کنندگان پیوند قلبی که دچار نارسایی دریچه شده اند</a:t>
            </a:r>
          </a:p>
        </p:txBody>
      </p:sp>
    </p:spTree>
    <p:extLst>
      <p:ext uri="{BB962C8B-B14F-4D97-AF65-F5344CB8AC3E}">
        <p14:creationId xmlns:p14="http://schemas.microsoft.com/office/powerpoint/2010/main" val="2136086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a:t>بهرحال بیماران مبتلا به </a:t>
            </a:r>
            <a:r>
              <a:rPr lang="en-US" dirty="0"/>
              <a:t>ESRD </a:t>
            </a:r>
            <a:r>
              <a:rPr lang="fa-IR" dirty="0"/>
              <a:t>استعداد بیشتری برای ابتلا به اندوکاردیت عفونی دارند مخصوصا اگر  بیماری وی به خوبی کنترل نشده باشد</a:t>
            </a:r>
          </a:p>
          <a:p>
            <a:pPr algn="r" rtl="1"/>
            <a:r>
              <a:rPr lang="fa-IR" dirty="0"/>
              <a:t>بیماران همودیالیزی میتوانند دچار عفونت در محل دسترسی عروقی شوند(اندوآرتریت) که خود این اندوآرتریت  </a:t>
            </a:r>
            <a:r>
              <a:rPr lang="fa-IR" dirty="0" smtClean="0"/>
              <a:t>میتواند </a:t>
            </a:r>
            <a:r>
              <a:rPr lang="fa-IR" dirty="0"/>
              <a:t>منبع باکتریمی شود وبر این اساس ممکن است این افراد از  پروفیلاکسی آنتی بیوتیک سود ببرند مخصوصا در شش ماه اول بعد از گذاشتن  شنت عروقی.</a:t>
            </a:r>
          </a:p>
          <a:p>
            <a:pPr algn="r" rtl="1"/>
            <a:r>
              <a:rPr lang="fa-IR" dirty="0"/>
              <a:t>به این خاطر بهترین گزینه مشاوره با پزشک جهت بررسی فرد به فرد بیماران میباشد </a:t>
            </a:r>
          </a:p>
          <a:p>
            <a:pPr algn="r" rtl="1"/>
            <a:endParaRPr lang="en-US" dirty="0"/>
          </a:p>
        </p:txBody>
      </p:sp>
    </p:spTree>
    <p:extLst>
      <p:ext uri="{BB962C8B-B14F-4D97-AF65-F5344CB8AC3E}">
        <p14:creationId xmlns:p14="http://schemas.microsoft.com/office/powerpoint/2010/main" val="3432911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در حضور عفونت حاد باید به بیمار یک دوره کامل آنتی بیوتیک  با استفاده از داروهای غیر نفروتوکسیک  به بیمار تجویز کرد </a:t>
            </a:r>
          </a:p>
          <a:p>
            <a:pPr lvl="1" algn="r" rtl="1"/>
            <a:r>
              <a:rPr lang="fa-IR" dirty="0" smtClean="0"/>
              <a:t>کلیرانس کراتینین را باید مد نظر داشت .</a:t>
            </a:r>
          </a:p>
          <a:p>
            <a:pPr lvl="1" algn="r" rtl="1"/>
            <a:r>
              <a:rPr lang="fa-IR" dirty="0" smtClean="0"/>
              <a:t>فانکشن کلیه کاهش پیدا کرده است سطح پلاسمایی برخی از داروها ممکن است بالا یا طولانی باشد</a:t>
            </a:r>
          </a:p>
          <a:p>
            <a:pPr lvl="1" algn="r" rtl="1"/>
            <a:r>
              <a:rPr lang="fa-IR" dirty="0" smtClean="0"/>
              <a:t>50 درصد افت در کلیرانس کراتینین  افزایش دو برابری در نیمه عمر حذف دارو از طریق کلیه دارد</a:t>
            </a:r>
          </a:p>
          <a:p>
            <a:pPr lvl="1" algn="r" rtl="1"/>
            <a:r>
              <a:rPr lang="fa-IR" dirty="0" smtClean="0"/>
              <a:t>بنابراین بر اساس درجه حذف کلیوی دارو اینتروال بین دوزها باید افزایش پیدا کند</a:t>
            </a:r>
          </a:p>
          <a:p>
            <a:pPr algn="r" rtl="1"/>
            <a:r>
              <a:rPr lang="fa-IR" dirty="0" smtClean="0">
                <a:solidFill>
                  <a:srgbClr val="FF0000"/>
                </a:solidFill>
              </a:rPr>
              <a:t>پنی سیلین ومشتقات آن و کلیندامایسین و سفالوسپورین  </a:t>
            </a:r>
            <a:r>
              <a:rPr lang="fa-IR" dirty="0" smtClean="0"/>
              <a:t>ها آنتی بیوتیکهای بی خطری برای این بیماران هستند</a:t>
            </a:r>
          </a:p>
          <a:p>
            <a:pPr algn="r" rtl="1"/>
            <a:r>
              <a:rPr lang="fa-IR" dirty="0" smtClean="0"/>
              <a:t>آمینوگلیکوزیدها،تتراسایکلین و آنتی بیوتیک پلی پپتید باید بخاطر اثرات نفروتوکسیک پرهیز شوند</a:t>
            </a:r>
            <a:endParaRPr lang="en-US" dirty="0"/>
          </a:p>
        </p:txBody>
      </p:sp>
    </p:spTree>
    <p:extLst>
      <p:ext uri="{BB962C8B-B14F-4D97-AF65-F5344CB8AC3E}">
        <p14:creationId xmlns:p14="http://schemas.microsoft.com/office/powerpoint/2010/main" val="359906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از منظر روحی روانی</a:t>
            </a:r>
            <a:endParaRPr lang="en-US" dirty="0"/>
          </a:p>
        </p:txBody>
      </p:sp>
      <p:sp>
        <p:nvSpPr>
          <p:cNvPr id="3" name="Content Placeholder 2"/>
          <p:cNvSpPr>
            <a:spLocks noGrp="1"/>
          </p:cNvSpPr>
          <p:nvPr>
            <p:ph idx="1"/>
          </p:nvPr>
        </p:nvSpPr>
        <p:spPr/>
        <p:txBody>
          <a:bodyPr/>
          <a:lstStyle/>
          <a:p>
            <a:pPr algn="r" rtl="1"/>
            <a:r>
              <a:rPr lang="fa-IR" dirty="0" smtClean="0"/>
              <a:t>اهمیت بسیاری این موضوع دارد.کیفیت پایین زندگی و  افسردگی با همودیالیز مرتبط است.درصد بالایی از بیماران نسیت به جمعیت عمومی همکاری ضعیف تری دارند</a:t>
            </a:r>
          </a:p>
          <a:p>
            <a:pPr algn="r" rtl="1"/>
            <a:r>
              <a:rPr lang="fa-IR" dirty="0" smtClean="0"/>
              <a:t>باید به بیماران آموزش داد و انگیزه در آنها ایجاد کرد</a:t>
            </a:r>
            <a:endParaRPr lang="en-US" dirty="0"/>
          </a:p>
        </p:txBody>
      </p:sp>
    </p:spTree>
    <p:extLst>
      <p:ext uri="{BB962C8B-B14F-4D97-AF65-F5344CB8AC3E}">
        <p14:creationId xmlns:p14="http://schemas.microsoft.com/office/powerpoint/2010/main" val="146484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just" rtl="1"/>
            <a:endParaRPr lang="fa-IR" dirty="0" smtClean="0"/>
          </a:p>
          <a:p>
            <a:pPr algn="just" rtl="1"/>
            <a:endParaRPr lang="fa-IR" dirty="0"/>
          </a:p>
          <a:p>
            <a:pPr algn="just" rtl="1"/>
            <a:r>
              <a:rPr lang="fa-IR" dirty="0" smtClean="0">
                <a:solidFill>
                  <a:srgbClr val="FF0000"/>
                </a:solidFill>
              </a:rPr>
              <a:t>نرخ </a:t>
            </a:r>
            <a:r>
              <a:rPr lang="fa-IR" dirty="0">
                <a:solidFill>
                  <a:srgbClr val="FF0000"/>
                </a:solidFill>
              </a:rPr>
              <a:t>فیلتراسیون گلومرولی </a:t>
            </a:r>
            <a:r>
              <a:rPr lang="fa-IR" dirty="0"/>
              <a:t>میزان خونی است که در هر دقیقه از کلیه عبور میکند وبا عبور آن پلاسما از مواد سمی توسط گلومرولها تصفیه میگردد و بهترین معیار برای تخمین فانکشن کلیه است.</a:t>
            </a:r>
          </a:p>
          <a:p>
            <a:pPr algn="just" rtl="1"/>
            <a:r>
              <a:rPr lang="fa-IR" dirty="0">
                <a:solidFill>
                  <a:srgbClr val="FF0000"/>
                </a:solidFill>
              </a:rPr>
              <a:t> میزان نرمال </a:t>
            </a:r>
            <a:r>
              <a:rPr lang="en-US" dirty="0">
                <a:solidFill>
                  <a:srgbClr val="FF0000"/>
                </a:solidFill>
              </a:rPr>
              <a:t>GFR:120-130 ml/min/1.73m2 </a:t>
            </a:r>
            <a:r>
              <a:rPr lang="fa-IR" dirty="0" smtClean="0">
                <a:solidFill>
                  <a:srgbClr val="FF0000"/>
                </a:solidFill>
              </a:rPr>
              <a:t>(سن،جنس،سایز </a:t>
            </a:r>
            <a:r>
              <a:rPr lang="fa-IR" dirty="0">
                <a:solidFill>
                  <a:srgbClr val="FF0000"/>
                </a:solidFill>
              </a:rPr>
              <a:t>بدن )</a:t>
            </a:r>
          </a:p>
          <a:p>
            <a:pPr algn="just" rtl="1"/>
            <a:r>
              <a:rPr lang="fa-IR" dirty="0"/>
              <a:t>افرادی که در سه ماه  </a:t>
            </a:r>
            <a:r>
              <a:rPr lang="en-US" dirty="0"/>
              <a:t>GFR </a:t>
            </a:r>
            <a:r>
              <a:rPr lang="fa-IR" dirty="0"/>
              <a:t>کمتر از </a:t>
            </a:r>
            <a:r>
              <a:rPr lang="fa-IR" dirty="0">
                <a:solidFill>
                  <a:srgbClr val="FF0000"/>
                </a:solidFill>
              </a:rPr>
              <a:t>60 میلیلیتر </a:t>
            </a:r>
            <a:r>
              <a:rPr lang="fa-IR" dirty="0"/>
              <a:t>در دقیقه دارند  به عنوان افرادی شناخته میشوند که بیماری مزمن کلیه دارند  (بدون اینکه آسیب یا عدم آسیب به کلیه در نظر گرفته شود)</a:t>
            </a:r>
          </a:p>
        </p:txBody>
      </p:sp>
      <p:pic>
        <p:nvPicPr>
          <p:cNvPr id="4" name="Picture 3"/>
          <p:cNvPicPr>
            <a:picLocks noChangeAspect="1"/>
          </p:cNvPicPr>
          <p:nvPr/>
        </p:nvPicPr>
        <p:blipFill>
          <a:blip r:embed="rId2"/>
          <a:stretch>
            <a:fillRect/>
          </a:stretch>
        </p:blipFill>
        <p:spPr>
          <a:xfrm>
            <a:off x="83704" y="18906"/>
            <a:ext cx="3536951" cy="2642608"/>
          </a:xfrm>
          <a:prstGeom prst="rect">
            <a:avLst/>
          </a:prstGeom>
        </p:spPr>
      </p:pic>
    </p:spTree>
    <p:extLst>
      <p:ext uri="{BB962C8B-B14F-4D97-AF65-F5344CB8AC3E}">
        <p14:creationId xmlns:p14="http://schemas.microsoft.com/office/powerpoint/2010/main" val="2606250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pPr algn="r" rtl="1"/>
            <a:r>
              <a:rPr lang="fa-IR" dirty="0" smtClean="0"/>
              <a:t>اهمیت بهداشت دهان</a:t>
            </a:r>
            <a:endParaRPr lang="en-US" dirty="0"/>
          </a:p>
        </p:txBody>
      </p:sp>
      <p:sp>
        <p:nvSpPr>
          <p:cNvPr id="3" name="Content Placeholder 2"/>
          <p:cNvSpPr>
            <a:spLocks noGrp="1"/>
          </p:cNvSpPr>
          <p:nvPr>
            <p:ph idx="1"/>
          </p:nvPr>
        </p:nvSpPr>
        <p:spPr/>
        <p:txBody>
          <a:bodyPr>
            <a:normAutofit/>
          </a:bodyPr>
          <a:lstStyle/>
          <a:p>
            <a:pPr algn="just" rtl="1"/>
            <a:r>
              <a:rPr lang="fa-IR" dirty="0" smtClean="0"/>
              <a:t>بخاطر انسیدانس و شدت پریودنتیت  در جمعیت همودیالیز بالاست  این نکته باید در نظر گرفته شود که فقدان بهداشت دهان ممکن است باعث شود که بیمار ریسک بیشتری برای ابتلا به عفونتهای موضعی یا منتشر را داشته باشد چرا که به صورت مداوم و روزانه برای بیمار باکتریمی با منشائ دهانی اتفاق می افتد</a:t>
            </a:r>
          </a:p>
          <a:p>
            <a:pPr algn="just" rtl="1"/>
            <a:r>
              <a:rPr lang="fa-IR" dirty="0" smtClean="0"/>
              <a:t>انتشار باکتریهای دهان بوسیاه حذف مراکز دهانی میتواند به حداقل رسانده شود(از طریق کاهش شدت التهاب لثه و مخاط)</a:t>
            </a:r>
          </a:p>
          <a:p>
            <a:pPr algn="just" rtl="1"/>
            <a:r>
              <a:rPr lang="fa-IR" dirty="0" smtClean="0"/>
              <a:t>بهداشت خوب دهان  و فقدان هسته های عفونی در دهان  یک قدم اساسی برای دریافت پیوند میباشد</a:t>
            </a:r>
          </a:p>
          <a:p>
            <a:pPr algn="just" rtl="1"/>
            <a:endParaRPr lang="en-US" dirty="0"/>
          </a:p>
        </p:txBody>
      </p:sp>
    </p:spTree>
    <p:extLst>
      <p:ext uri="{BB962C8B-B14F-4D97-AF65-F5344CB8AC3E}">
        <p14:creationId xmlns:p14="http://schemas.microsoft.com/office/powerpoint/2010/main" val="2370996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 </a:t>
            </a:r>
            <a:endParaRPr lang="en-US" dirty="0"/>
          </a:p>
        </p:txBody>
      </p:sp>
      <p:sp>
        <p:nvSpPr>
          <p:cNvPr id="3" name="Content Placeholder 2"/>
          <p:cNvSpPr>
            <a:spLocks noGrp="1"/>
          </p:cNvSpPr>
          <p:nvPr>
            <p:ph idx="1"/>
          </p:nvPr>
        </p:nvSpPr>
        <p:spPr/>
        <p:txBody>
          <a:bodyPr/>
          <a:lstStyle/>
          <a:p>
            <a:pPr algn="r" rtl="1"/>
            <a:r>
              <a:rPr lang="fa-IR" dirty="0" smtClean="0"/>
              <a:t>کنترل پلاک مناسب و درمان ژنژویت  و پریودنتیت میتواند </a:t>
            </a:r>
          </a:p>
          <a:p>
            <a:pPr lvl="1" algn="r" rtl="1"/>
            <a:r>
              <a:rPr lang="fa-IR" dirty="0" smtClean="0"/>
              <a:t>کاهش ریسک عفونتهای موضعی و منتشر</a:t>
            </a:r>
          </a:p>
          <a:p>
            <a:pPr lvl="1" algn="r" rtl="1"/>
            <a:r>
              <a:rPr lang="fa-IR" dirty="0" smtClean="0"/>
              <a:t>مانع از عفونت شدید  و بقائ بیشتر ارگان پیوند شده است</a:t>
            </a:r>
            <a:endParaRPr lang="fa-IR" dirty="0"/>
          </a:p>
          <a:p>
            <a:pPr lvl="1" algn="r" rtl="1"/>
            <a:r>
              <a:rPr lang="fa-IR" dirty="0" smtClean="0"/>
              <a:t>از هایپرتروفی لثه ممانعت کند(ناشی از استفاده از داروهای ایمونوساپرسیو مانند سیکلوسپورین)</a:t>
            </a:r>
            <a:endParaRPr lang="en-US" dirty="0"/>
          </a:p>
        </p:txBody>
      </p:sp>
    </p:spTree>
    <p:extLst>
      <p:ext uri="{BB962C8B-B14F-4D97-AF65-F5344CB8AC3E}">
        <p14:creationId xmlns:p14="http://schemas.microsoft.com/office/powerpoint/2010/main" val="4000196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نکاتی که همیشه باید مد نظر داشت</a:t>
            </a:r>
            <a:endParaRPr lang="en-US" dirty="0"/>
          </a:p>
        </p:txBody>
      </p:sp>
      <p:sp>
        <p:nvSpPr>
          <p:cNvPr id="3" name="Content Placeholder 2"/>
          <p:cNvSpPr>
            <a:spLocks noGrp="1"/>
          </p:cNvSpPr>
          <p:nvPr>
            <p:ph idx="1"/>
          </p:nvPr>
        </p:nvSpPr>
        <p:spPr/>
        <p:txBody>
          <a:bodyPr>
            <a:normAutofit fontScale="92500" lnSpcReduction="20000"/>
          </a:bodyPr>
          <a:lstStyle/>
          <a:p>
            <a:pPr algn="just" rtl="1"/>
            <a:r>
              <a:rPr lang="fa-IR" dirty="0"/>
              <a:t>هدف از درمان به صورت کامل به بیمار توضیح داده شود و اهمیت حفظ سلامت دهان به بیمار توضیح داده شود.رضایت نامه از بیمار گرفته شود</a:t>
            </a:r>
          </a:p>
          <a:p>
            <a:pPr algn="just" rtl="1"/>
            <a:r>
              <a:rPr lang="fa-IR" dirty="0" smtClean="0"/>
              <a:t>داروها،دوز،ایندکسهای خونی،زمان و نوع دیالیز</a:t>
            </a:r>
          </a:p>
          <a:p>
            <a:pPr algn="just" rtl="1"/>
            <a:r>
              <a:rPr lang="fa-IR" dirty="0" smtClean="0"/>
              <a:t>معاینه دقیق مخاط، لثه ودندانها</a:t>
            </a:r>
          </a:p>
          <a:p>
            <a:pPr algn="just" rtl="1"/>
            <a:r>
              <a:rPr lang="fa-IR" dirty="0" smtClean="0"/>
              <a:t>پوزیشن بیمار طوری باشد که مانع از اعمال فشار بر روی دستی شود که دارای شنت میباشد</a:t>
            </a:r>
          </a:p>
          <a:p>
            <a:pPr algn="just" rtl="1"/>
            <a:r>
              <a:rPr lang="fa-IR" dirty="0" smtClean="0"/>
              <a:t>تمام کانونهای عفونی (  مثل ضایعات اندودنتیک و ضایعات پرودنتال،ریشه های باقیمانده،دندانهای نیمه رویش یافته،مولر سوم با موقعیت نامناسب و پری ایمپلنتیت) و پوسیدگی و ضایعات مخاطی دهان باید درمان شود</a:t>
            </a:r>
          </a:p>
          <a:p>
            <a:pPr algn="just" rtl="1"/>
            <a:r>
              <a:rPr lang="fa-IR" dirty="0" smtClean="0"/>
              <a:t>جراحی باید بدون تروما باشد جهت جلوگیری از شکستگی استخوان  به علت استئودیستروفی کلیوی</a:t>
            </a:r>
          </a:p>
          <a:p>
            <a:pPr algn="just" rtl="1"/>
            <a:r>
              <a:rPr lang="fa-IR" dirty="0" smtClean="0"/>
              <a:t>قبل از انجام اقداماتی که باعث خونریزی میشود دهانشویه کلرهگزیدین  به مدت سی ثانیه  دهانشویه شود  تا میزان باکتریهای دهانی که به خون میرسد کاهش یابد</a:t>
            </a:r>
            <a:endParaRPr lang="en-US" dirty="0"/>
          </a:p>
        </p:txBody>
      </p:sp>
    </p:spTree>
    <p:extLst>
      <p:ext uri="{BB962C8B-B14F-4D97-AF65-F5344CB8AC3E}">
        <p14:creationId xmlns:p14="http://schemas.microsoft.com/office/powerpoint/2010/main" val="1642833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lstStyle/>
          <a:p>
            <a:pPr algn="r" rtl="1"/>
            <a:r>
              <a:rPr lang="fa-IR" dirty="0" smtClean="0"/>
              <a:t>تنظیم یا تعویض پروتز </a:t>
            </a:r>
            <a:endParaRPr lang="fa-IR" dirty="0"/>
          </a:p>
          <a:p>
            <a:pPr algn="r" rtl="1"/>
            <a:r>
              <a:rPr lang="fa-IR" dirty="0" smtClean="0"/>
              <a:t>اپلاینسهای ارتودنسی  اگر با بهداشت دهان تداخل نمیکند میتوان حفظ شود</a:t>
            </a:r>
          </a:p>
          <a:p>
            <a:pPr algn="r" rtl="1"/>
            <a:r>
              <a:rPr lang="fa-IR" dirty="0" smtClean="0"/>
              <a:t>براکتهای ارتودنسی باید قبل از پیوند برداشته شود چرا که درمانهای ایمونوساپرسیو  در دوره بعد از پیوند میتواند باعث  تشدید ژنژویت شود</a:t>
            </a:r>
          </a:p>
          <a:p>
            <a:pPr algn="r" rtl="1"/>
            <a:r>
              <a:rPr lang="fa-IR" dirty="0"/>
              <a:t>درمان یا برداشتن پری ایمپلنتیت</a:t>
            </a:r>
          </a:p>
          <a:p>
            <a:pPr algn="r" rtl="1"/>
            <a:r>
              <a:rPr lang="fa-IR" dirty="0"/>
              <a:t>بیوپسی از ضایعات مشکوک </a:t>
            </a:r>
            <a:endParaRPr lang="fa-IR" dirty="0" smtClean="0"/>
          </a:p>
          <a:p>
            <a:pPr algn="r" rtl="1"/>
            <a:endParaRPr lang="fa-IR" dirty="0" smtClean="0"/>
          </a:p>
          <a:p>
            <a:pPr algn="r" rtl="1"/>
            <a:endParaRPr lang="en-US" dirty="0"/>
          </a:p>
        </p:txBody>
      </p:sp>
    </p:spTree>
    <p:extLst>
      <p:ext uri="{BB962C8B-B14F-4D97-AF65-F5344CB8AC3E}">
        <p14:creationId xmlns:p14="http://schemas.microsoft.com/office/powerpoint/2010/main" val="2325396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 </a:t>
            </a:r>
            <a:r>
              <a:rPr lang="fa-IR" dirty="0" smtClean="0"/>
              <a:t>فالو آپ</a:t>
            </a:r>
            <a:endParaRPr lang="en-US" dirty="0"/>
          </a:p>
        </p:txBody>
      </p:sp>
      <p:sp>
        <p:nvSpPr>
          <p:cNvPr id="3" name="Content Placeholder 2"/>
          <p:cNvSpPr>
            <a:spLocks noGrp="1"/>
          </p:cNvSpPr>
          <p:nvPr>
            <p:ph idx="1"/>
          </p:nvPr>
        </p:nvSpPr>
        <p:spPr/>
        <p:txBody>
          <a:bodyPr/>
          <a:lstStyle/>
          <a:p>
            <a:pPr algn="r" rtl="1"/>
            <a:r>
              <a:rPr lang="fa-IR" dirty="0" smtClean="0"/>
              <a:t>فالوآپ مرتب سه تا 6 ماه</a:t>
            </a:r>
          </a:p>
          <a:p>
            <a:pPr algn="r" rtl="1"/>
            <a:r>
              <a:rPr lang="fa-IR" dirty="0" smtClean="0"/>
              <a:t>فالوآپ </a:t>
            </a:r>
            <a:r>
              <a:rPr lang="fa-IR" dirty="0"/>
              <a:t>مکرر ریسک عفونت دهان را درست قبل از پیوند کاهش میدهد و احتمال از دست رفتن کلیه پیوندی را بخاطر عفونت حاد با منشائ دندانی کم </a:t>
            </a:r>
            <a:r>
              <a:rPr lang="fa-IR" dirty="0" smtClean="0"/>
              <a:t>میکند</a:t>
            </a:r>
          </a:p>
          <a:p>
            <a:pPr algn="r" rtl="1"/>
            <a:r>
              <a:rPr lang="fa-IR" dirty="0"/>
              <a:t>بررسی مجدد بیمار به صورت دقیق</a:t>
            </a:r>
          </a:p>
          <a:p>
            <a:pPr algn="r" rtl="1"/>
            <a:r>
              <a:rPr lang="fa-IR" dirty="0" smtClean="0"/>
              <a:t>درمان ضایعات جدید</a:t>
            </a:r>
          </a:p>
          <a:p>
            <a:pPr algn="r" rtl="1"/>
            <a:endParaRPr lang="en-US" dirty="0"/>
          </a:p>
        </p:txBody>
      </p:sp>
    </p:spTree>
    <p:extLst>
      <p:ext uri="{BB962C8B-B14F-4D97-AF65-F5344CB8AC3E}">
        <p14:creationId xmlns:p14="http://schemas.microsoft.com/office/powerpoint/2010/main" val="2821554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p:txBody>
          <a:bodyPr>
            <a:normAutofit/>
          </a:bodyPr>
          <a:lstStyle/>
          <a:p>
            <a:pPr algn="r" rtl="1"/>
            <a:r>
              <a:rPr lang="fa-IR" sz="9600" dirty="0" smtClean="0"/>
              <a:t>پایان</a:t>
            </a:r>
            <a:endParaRPr lang="en-US" sz="9600" dirty="0"/>
          </a:p>
        </p:txBody>
      </p:sp>
    </p:spTree>
    <p:extLst>
      <p:ext uri="{BB962C8B-B14F-4D97-AF65-F5344CB8AC3E}">
        <p14:creationId xmlns:p14="http://schemas.microsoft.com/office/powerpoint/2010/main" val="1326101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اولین ارزیابی</a:t>
            </a:r>
            <a:endParaRPr lang="en-US" dirty="0"/>
          </a:p>
        </p:txBody>
      </p:sp>
      <p:sp>
        <p:nvSpPr>
          <p:cNvPr id="3" name="Content Placeholder 2"/>
          <p:cNvSpPr>
            <a:spLocks noGrp="1"/>
          </p:cNvSpPr>
          <p:nvPr>
            <p:ph idx="1"/>
          </p:nvPr>
        </p:nvSpPr>
        <p:spPr/>
        <p:txBody>
          <a:bodyPr>
            <a:normAutofit/>
          </a:bodyPr>
          <a:lstStyle/>
          <a:p>
            <a:pPr algn="r" rtl="1"/>
            <a:r>
              <a:rPr lang="fa-IR" dirty="0" smtClean="0"/>
              <a:t>هدف از درمان به صورت کامل به بیمار توضیح داده شود و اهمیت حفظ سلامت دهان به بیمار توضیح داده شود.رضایت نامه از بیمار گرفته شود</a:t>
            </a:r>
          </a:p>
          <a:p>
            <a:pPr algn="r" rtl="1"/>
            <a:r>
              <a:rPr lang="fa-IR" dirty="0" smtClean="0"/>
              <a:t>تاریخچه کامل گرفته شود.در صورت لزوم با نفرولوژیست مشاوره شود و درمورد شدت </a:t>
            </a:r>
            <a:r>
              <a:rPr lang="en-US" dirty="0" smtClean="0"/>
              <a:t>ESRD</a:t>
            </a:r>
            <a:r>
              <a:rPr lang="fa-IR" dirty="0" smtClean="0"/>
              <a:t> ،بیماریهای مرتبط با </a:t>
            </a:r>
            <a:r>
              <a:rPr lang="en-US" dirty="0" smtClean="0"/>
              <a:t>ESRD</a:t>
            </a:r>
            <a:r>
              <a:rPr lang="fa-IR" dirty="0" smtClean="0"/>
              <a:t> ،زمان و نوع دیالیز صحبت شود</a:t>
            </a:r>
          </a:p>
          <a:p>
            <a:pPr algn="r" rtl="1"/>
            <a:r>
              <a:rPr lang="fa-IR" dirty="0" smtClean="0"/>
              <a:t>معاینه دقیق غیر تهاجمی دندانها،پریودنتال،بافت مخاطی انجام شود.معاینه کامل با رادیوگرافیها در افراد با و بدون دندان انجام میشود</a:t>
            </a:r>
          </a:p>
          <a:p>
            <a:pPr algn="r" rtl="1"/>
            <a:r>
              <a:rPr lang="fa-IR" dirty="0" smtClean="0"/>
              <a:t>مراکز عفونت شناسایی شود(ضایعات اندودنتیک وپریودنتال،ریشه باقیمانده،مولر نیمه رویش یافته یا مولر سوم با موقعیت نامناسب، و پری ایمپلنتیت) .پوسیدگی و ضایعات مخاطی نیز مشخص شود</a:t>
            </a:r>
          </a:p>
          <a:p>
            <a:pPr algn="r" rtl="1"/>
            <a:endParaRPr lang="en-US" dirty="0"/>
          </a:p>
        </p:txBody>
      </p:sp>
    </p:spTree>
    <p:extLst>
      <p:ext uri="{BB962C8B-B14F-4D97-AF65-F5344CB8AC3E}">
        <p14:creationId xmlns:p14="http://schemas.microsoft.com/office/powerpoint/2010/main" val="4164679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وجود مراکز عفونی (ملاحظات عمومی)</a:t>
            </a:r>
            <a:endParaRPr lang="en-US" dirty="0"/>
          </a:p>
        </p:txBody>
      </p:sp>
      <p:sp>
        <p:nvSpPr>
          <p:cNvPr id="3" name="Content Placeholder 2"/>
          <p:cNvSpPr>
            <a:spLocks noGrp="1"/>
          </p:cNvSpPr>
          <p:nvPr>
            <p:ph idx="1"/>
          </p:nvPr>
        </p:nvSpPr>
        <p:spPr/>
        <p:txBody>
          <a:bodyPr/>
          <a:lstStyle/>
          <a:p>
            <a:pPr algn="just" rtl="1"/>
            <a:r>
              <a:rPr lang="fa-IR" dirty="0" smtClean="0"/>
              <a:t>قبل از هر پروسه ای که به خونریزی منجر شود دهانشویه کلرهگزیدین سی الی 60 ثانیه  انجام شود</a:t>
            </a:r>
          </a:p>
          <a:p>
            <a:pPr algn="just" rtl="1"/>
            <a:r>
              <a:rPr lang="fa-IR" dirty="0" smtClean="0"/>
              <a:t>پروفیلاکسی آنتی بیوتیک مد نظر باشد</a:t>
            </a:r>
          </a:p>
          <a:p>
            <a:pPr algn="just" rtl="1"/>
            <a:r>
              <a:rPr lang="fa-IR" dirty="0"/>
              <a:t> </a:t>
            </a:r>
            <a:r>
              <a:rPr lang="fa-IR" dirty="0" smtClean="0"/>
              <a:t>بر اساس کلیزانس کراتینین دوزاژ داروها تنظیم شود</a:t>
            </a:r>
          </a:p>
          <a:p>
            <a:pPr lvl="1" algn="just" rtl="1"/>
            <a:r>
              <a:rPr lang="fa-IR" dirty="0" smtClean="0"/>
              <a:t>به صورت کلی از آسپیرن پرهیز شود و بی حسی موضعی بدون خطری مد نظر قرار گیرد</a:t>
            </a:r>
          </a:p>
          <a:p>
            <a:pPr lvl="1" algn="just" rtl="1"/>
            <a:r>
              <a:rPr lang="fa-IR" dirty="0" smtClean="0"/>
              <a:t>بیماران را در روز بعد از دیالیر پذیرش کنید </a:t>
            </a:r>
            <a:endParaRPr lang="en-US" dirty="0"/>
          </a:p>
        </p:txBody>
      </p:sp>
    </p:spTree>
    <p:extLst>
      <p:ext uri="{BB962C8B-B14F-4D97-AF65-F5344CB8AC3E}">
        <p14:creationId xmlns:p14="http://schemas.microsoft.com/office/powerpoint/2010/main" val="2176236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 پریودنتال</a:t>
            </a:r>
            <a:endParaRPr lang="en-US" dirty="0"/>
          </a:p>
        </p:txBody>
      </p:sp>
      <p:sp>
        <p:nvSpPr>
          <p:cNvPr id="3" name="Content Placeholder 2"/>
          <p:cNvSpPr>
            <a:spLocks noGrp="1"/>
          </p:cNvSpPr>
          <p:nvPr>
            <p:ph idx="1"/>
          </p:nvPr>
        </p:nvSpPr>
        <p:spPr/>
        <p:txBody>
          <a:bodyPr/>
          <a:lstStyle/>
          <a:p>
            <a:pPr algn="just" rtl="1"/>
            <a:r>
              <a:rPr lang="fa-IR" dirty="0" smtClean="0"/>
              <a:t>بهداشت دهان بیمار ارزیابی شود</a:t>
            </a:r>
          </a:p>
          <a:p>
            <a:pPr algn="just" rtl="1"/>
            <a:r>
              <a:rPr lang="fa-IR" dirty="0" smtClean="0"/>
              <a:t>در بیماران پریودنتال  ارزابی دقیق پریو همراه با تشکیل کارت پریودنتال مد نظر قرار گیرد</a:t>
            </a:r>
          </a:p>
          <a:p>
            <a:pPr algn="just" rtl="1"/>
            <a:r>
              <a:rPr lang="fa-IR" dirty="0" smtClean="0"/>
              <a:t>جرم گیری فوق و زیر لثه انجام شود</a:t>
            </a:r>
          </a:p>
          <a:p>
            <a:pPr algn="just" rtl="1"/>
            <a:r>
              <a:rPr lang="fa-IR" dirty="0" smtClean="0"/>
              <a:t>انجام جراحی پریودنتال در زمانیکه اندیکاسیون دارد به شرطی که پروگنوز آن خوب باشد.در بقیه موارد کشیدن مد نظر باشد</a:t>
            </a:r>
          </a:p>
          <a:p>
            <a:pPr algn="just" rtl="1"/>
            <a:r>
              <a:rPr lang="fa-IR" dirty="0" smtClean="0"/>
              <a:t>بیمار  تشویق به رعایت بهداشت شود</a:t>
            </a:r>
            <a:endParaRPr lang="en-US" dirty="0"/>
          </a:p>
        </p:txBody>
      </p:sp>
    </p:spTree>
    <p:extLst>
      <p:ext uri="{BB962C8B-B14F-4D97-AF65-F5344CB8AC3E}">
        <p14:creationId xmlns:p14="http://schemas.microsoft.com/office/powerpoint/2010/main" val="3434988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درمانهای اندو </a:t>
            </a:r>
            <a:endParaRPr lang="en-US" dirty="0"/>
          </a:p>
        </p:txBody>
      </p:sp>
      <p:sp>
        <p:nvSpPr>
          <p:cNvPr id="3" name="Content Placeholder 2"/>
          <p:cNvSpPr>
            <a:spLocks noGrp="1"/>
          </p:cNvSpPr>
          <p:nvPr>
            <p:ph idx="1"/>
          </p:nvPr>
        </p:nvSpPr>
        <p:spPr/>
        <p:txBody>
          <a:bodyPr/>
          <a:lstStyle/>
          <a:p>
            <a:pPr algn="r" rtl="1"/>
            <a:r>
              <a:rPr lang="fa-IR" dirty="0" smtClean="0"/>
              <a:t>دندانهای پوسیده تشخیص و ترمیم شود</a:t>
            </a:r>
          </a:p>
          <a:p>
            <a:pPr algn="r" rtl="1"/>
            <a:r>
              <a:rPr lang="fa-IR" dirty="0" smtClean="0"/>
              <a:t>در مواردی که پالپ درگیر است عصب کشی دندانها مدنظر قرار گیرد</a:t>
            </a:r>
          </a:p>
          <a:p>
            <a:pPr algn="r" rtl="1"/>
            <a:r>
              <a:rPr lang="fa-IR" dirty="0" smtClean="0"/>
              <a:t>در مواردی که درمان اندو  التیام کامل ضایعه را در پی ندارد کشیدن دندان مد نظر باشد</a:t>
            </a:r>
            <a:endParaRPr lang="fa-IR" dirty="0"/>
          </a:p>
          <a:p>
            <a:pPr algn="r" rtl="1"/>
            <a:endParaRPr lang="en-US" dirty="0"/>
          </a:p>
        </p:txBody>
      </p:sp>
    </p:spTree>
    <p:extLst>
      <p:ext uri="{BB962C8B-B14F-4D97-AF65-F5344CB8AC3E}">
        <p14:creationId xmlns:p14="http://schemas.microsoft.com/office/powerpoint/2010/main" val="179127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ادامه</a:t>
            </a:r>
            <a:endParaRPr lang="en-US" dirty="0"/>
          </a:p>
        </p:txBody>
      </p:sp>
      <p:sp>
        <p:nvSpPr>
          <p:cNvPr id="3" name="Content Placeholder 2"/>
          <p:cNvSpPr>
            <a:spLocks noGrp="1"/>
          </p:cNvSpPr>
          <p:nvPr>
            <p:ph idx="1"/>
          </p:nvPr>
        </p:nvSpPr>
        <p:spPr/>
        <p:txBody>
          <a:bodyPr>
            <a:normAutofit/>
          </a:bodyPr>
          <a:lstStyle/>
          <a:p>
            <a:pPr algn="just" rtl="1"/>
            <a:r>
              <a:rPr lang="fa-IR" dirty="0" smtClean="0"/>
              <a:t>کاهش </a:t>
            </a:r>
            <a:r>
              <a:rPr lang="en-US" dirty="0" smtClean="0"/>
              <a:t>GFR</a:t>
            </a:r>
            <a:r>
              <a:rPr lang="fa-IR" dirty="0" smtClean="0"/>
              <a:t> معمولا از طریق کلیرانس کراتینین (</a:t>
            </a:r>
            <a:r>
              <a:rPr lang="en-US" dirty="0" smtClean="0"/>
              <a:t>CC</a:t>
            </a:r>
            <a:r>
              <a:rPr lang="fa-IR" dirty="0" smtClean="0"/>
              <a:t>) اندازه گیری میشود.چراکه تخمین قابل قبول از </a:t>
            </a:r>
            <a:r>
              <a:rPr lang="en-US" dirty="0" smtClean="0"/>
              <a:t>GFR</a:t>
            </a:r>
            <a:r>
              <a:rPr lang="fa-IR" dirty="0" smtClean="0"/>
              <a:t> را ارائه میکند</a:t>
            </a:r>
            <a:endParaRPr lang="en-US" dirty="0" smtClean="0"/>
          </a:p>
          <a:p>
            <a:pPr algn="just" rtl="1"/>
            <a:r>
              <a:rPr lang="fa-IR" dirty="0" smtClean="0"/>
              <a:t>کلیرانس کراتینین:کراتینین </a:t>
            </a:r>
            <a:r>
              <a:rPr lang="fa-IR" dirty="0"/>
              <a:t>ادرار ۲۴ ساعته × حجم ادرار ۲۴ ساعته تقسیم بر کراتینین سرم</a:t>
            </a:r>
          </a:p>
          <a:p>
            <a:pPr algn="just" rtl="1"/>
            <a:r>
              <a:rPr lang="fa-IR" dirty="0" smtClean="0"/>
              <a:t>در عمل کلیرانس کراتینین میتواند به صورت غیر مستقیم از طریق کراتینین سرم (نرمال آن  نیم تا 1.4 میلیگرم /دسی لیتر است) محاسبه شود</a:t>
            </a:r>
          </a:p>
          <a:p>
            <a:pPr lvl="1" algn="r" rtl="1"/>
            <a:endParaRPr lang="fa-IR" dirty="0" smtClean="0"/>
          </a:p>
          <a:p>
            <a:pPr lvl="1" algn="r" rtl="1"/>
            <a:endParaRPr lang="fa-IR" dirty="0"/>
          </a:p>
          <a:p>
            <a:pPr lvl="1" algn="r" rtl="1"/>
            <a:endParaRPr lang="fa-IR" dirty="0" smtClean="0"/>
          </a:p>
          <a:p>
            <a:pPr lvl="1" algn="r" rtl="1"/>
            <a:endParaRPr lang="en-US" dirty="0"/>
          </a:p>
        </p:txBody>
      </p:sp>
    </p:spTree>
    <p:extLst>
      <p:ext uri="{BB962C8B-B14F-4D97-AF65-F5344CB8AC3E}">
        <p14:creationId xmlns:p14="http://schemas.microsoft.com/office/powerpoint/2010/main" val="984161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جراحی دهان</a:t>
            </a:r>
            <a:endParaRPr lang="en-US" dirty="0"/>
          </a:p>
        </p:txBody>
      </p:sp>
      <p:sp>
        <p:nvSpPr>
          <p:cNvPr id="3" name="Content Placeholder 2"/>
          <p:cNvSpPr>
            <a:spLocks noGrp="1"/>
          </p:cNvSpPr>
          <p:nvPr>
            <p:ph idx="1"/>
          </p:nvPr>
        </p:nvSpPr>
        <p:spPr/>
        <p:txBody>
          <a:bodyPr/>
          <a:lstStyle/>
          <a:p>
            <a:pPr algn="r" rtl="1"/>
            <a:r>
              <a:rPr lang="fa-IR" dirty="0" smtClean="0"/>
              <a:t>تکنیک بدون تروما استفاده شود</a:t>
            </a:r>
          </a:p>
          <a:p>
            <a:pPr algn="r" rtl="1"/>
            <a:r>
              <a:rPr lang="fa-IR" dirty="0" smtClean="0"/>
              <a:t>کشیدن ریشه های باقیمانده،دندانهای لق،دندانهایی که با مشکل پریو و اندو قابل ترمیم نیستند</a:t>
            </a:r>
          </a:p>
          <a:p>
            <a:pPr algn="r" rtl="1"/>
            <a:r>
              <a:rPr lang="fa-IR" dirty="0" smtClean="0"/>
              <a:t>کشیدن دندانهای نیمه رویش یافته و دندانها با موقعیت بد</a:t>
            </a:r>
          </a:p>
          <a:p>
            <a:pPr algn="r" rtl="1"/>
            <a:r>
              <a:rPr lang="fa-IR" dirty="0" smtClean="0"/>
              <a:t>درمان یا برداشتن پری ایمپلنتیت</a:t>
            </a:r>
          </a:p>
          <a:p>
            <a:pPr algn="r" rtl="1"/>
            <a:r>
              <a:rPr lang="fa-IR" dirty="0" smtClean="0"/>
              <a:t>بیوپسی از ضایعات مشکوک   </a:t>
            </a:r>
            <a:endParaRPr lang="en-US" dirty="0"/>
          </a:p>
        </p:txBody>
      </p:sp>
    </p:spTree>
    <p:extLst>
      <p:ext uri="{BB962C8B-B14F-4D97-AF65-F5344CB8AC3E}">
        <p14:creationId xmlns:p14="http://schemas.microsoft.com/office/powerpoint/2010/main" val="1743275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درمانهای پروتزی وارتودنسی</a:t>
            </a:r>
            <a:endParaRPr lang="en-US" dirty="0"/>
          </a:p>
        </p:txBody>
      </p:sp>
      <p:sp>
        <p:nvSpPr>
          <p:cNvPr id="3" name="Content Placeholder 2"/>
          <p:cNvSpPr>
            <a:spLocks noGrp="1"/>
          </p:cNvSpPr>
          <p:nvPr>
            <p:ph idx="1"/>
          </p:nvPr>
        </p:nvSpPr>
        <p:spPr/>
        <p:txBody>
          <a:bodyPr/>
          <a:lstStyle/>
          <a:p>
            <a:pPr algn="just" rtl="1"/>
            <a:r>
              <a:rPr lang="fa-IR" dirty="0" smtClean="0"/>
              <a:t>ارزیابی تطابق ونیاز به تنظیم</a:t>
            </a:r>
          </a:p>
          <a:p>
            <a:pPr algn="just" rtl="1"/>
            <a:r>
              <a:rPr lang="fa-IR" dirty="0" smtClean="0"/>
              <a:t>ارزیابی اپلاینس ارتودنسی و نگهداری آنها اگر مانع از بهداشت دهان نمیشود</a:t>
            </a:r>
          </a:p>
          <a:p>
            <a:pPr algn="just" rtl="1"/>
            <a:r>
              <a:rPr lang="fa-IR" dirty="0" smtClean="0"/>
              <a:t>براکتهای ارتودنسی قبل از ایمپلنت برداشته شود</a:t>
            </a:r>
          </a:p>
          <a:p>
            <a:pPr algn="just" rtl="1"/>
            <a:r>
              <a:rPr lang="fa-IR" dirty="0" smtClean="0"/>
              <a:t>آموزش به بیمار در مورد نحوه نگهداری و تمیز کردن آنها</a:t>
            </a:r>
            <a:endParaRPr lang="en-US" dirty="0"/>
          </a:p>
        </p:txBody>
      </p:sp>
    </p:spTree>
    <p:extLst>
      <p:ext uri="{BB962C8B-B14F-4D97-AF65-F5344CB8AC3E}">
        <p14:creationId xmlns:p14="http://schemas.microsoft.com/office/powerpoint/2010/main" val="149212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 </a:t>
            </a:r>
            <a:r>
              <a:rPr lang="fa-IR" dirty="0" smtClean="0"/>
              <a:t>فالو آپ</a:t>
            </a:r>
            <a:endParaRPr lang="en-US" dirty="0"/>
          </a:p>
        </p:txBody>
      </p:sp>
      <p:sp>
        <p:nvSpPr>
          <p:cNvPr id="3" name="Content Placeholder 2"/>
          <p:cNvSpPr>
            <a:spLocks noGrp="1"/>
          </p:cNvSpPr>
          <p:nvPr>
            <p:ph idx="1"/>
          </p:nvPr>
        </p:nvSpPr>
        <p:spPr/>
        <p:txBody>
          <a:bodyPr/>
          <a:lstStyle/>
          <a:p>
            <a:pPr algn="r" rtl="1"/>
            <a:r>
              <a:rPr lang="fa-IR" dirty="0" smtClean="0"/>
              <a:t>فالوآپ مرتب سه تا 6 ماه</a:t>
            </a:r>
          </a:p>
          <a:p>
            <a:pPr algn="r" rtl="1"/>
            <a:r>
              <a:rPr lang="fa-IR" dirty="0" smtClean="0"/>
              <a:t>بررسی مجدد بیمار به صورت دقیق</a:t>
            </a:r>
          </a:p>
          <a:p>
            <a:pPr algn="r" rtl="1"/>
            <a:r>
              <a:rPr lang="fa-IR" dirty="0" smtClean="0"/>
              <a:t>درمان ضایعات جدید</a:t>
            </a:r>
            <a:endParaRPr lang="en-US" dirty="0"/>
          </a:p>
        </p:txBody>
      </p:sp>
    </p:spTree>
    <p:extLst>
      <p:ext uri="{BB962C8B-B14F-4D97-AF65-F5344CB8AC3E}">
        <p14:creationId xmlns:p14="http://schemas.microsoft.com/office/powerpoint/2010/main" val="280682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t>بر اساس میزان </a:t>
            </a:r>
            <a:r>
              <a:rPr lang="en-US" dirty="0"/>
              <a:t>GFR </a:t>
            </a:r>
            <a:r>
              <a:rPr lang="fa-IR" dirty="0"/>
              <a:t>کاهش عملکرد کلیه اندازه گیری میشود</a:t>
            </a:r>
            <a:br>
              <a:rPr lang="fa-IR" dirty="0"/>
            </a:br>
            <a:endParaRPr lang="en-US" dirty="0"/>
          </a:p>
        </p:txBody>
      </p:sp>
      <p:pic>
        <p:nvPicPr>
          <p:cNvPr id="6" name="Content Placeholder 5"/>
          <p:cNvPicPr>
            <a:picLocks noGrp="1" noChangeAspect="1"/>
          </p:cNvPicPr>
          <p:nvPr>
            <p:ph idx="1"/>
          </p:nvPr>
        </p:nvPicPr>
        <p:blipFill rotWithShape="1">
          <a:blip r:embed="rId2"/>
          <a:srcRect b="8441"/>
          <a:stretch/>
        </p:blipFill>
        <p:spPr>
          <a:xfrm>
            <a:off x="2586183" y="1690687"/>
            <a:ext cx="7195126" cy="5073795"/>
          </a:xfrm>
          <a:prstGeom prst="rect">
            <a:avLst/>
          </a:prstGeom>
        </p:spPr>
      </p:pic>
    </p:spTree>
    <p:extLst>
      <p:ext uri="{BB962C8B-B14F-4D97-AF65-F5344CB8AC3E}">
        <p14:creationId xmlns:p14="http://schemas.microsoft.com/office/powerpoint/2010/main" val="725105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دلایل نارسایی مزمن کلیه</a:t>
            </a:r>
            <a:endParaRPr lang="en-US" dirty="0"/>
          </a:p>
        </p:txBody>
      </p:sp>
      <p:sp>
        <p:nvSpPr>
          <p:cNvPr id="3" name="Content Placeholder 2"/>
          <p:cNvSpPr>
            <a:spLocks noGrp="1"/>
          </p:cNvSpPr>
          <p:nvPr>
            <p:ph idx="1"/>
          </p:nvPr>
        </p:nvSpPr>
        <p:spPr/>
        <p:txBody>
          <a:bodyPr/>
          <a:lstStyle/>
          <a:p>
            <a:pPr algn="r" rtl="1"/>
            <a:r>
              <a:rPr lang="fa-IR" dirty="0"/>
              <a:t>دیابت و هایپرتنشن اثرات منفی بر روی قلب و عروق و سیستم کلیه در قبل و بعد از پیوند دارند</a:t>
            </a:r>
          </a:p>
          <a:p>
            <a:pPr algn="r" rtl="1"/>
            <a:endParaRPr lang="en-US" dirty="0"/>
          </a:p>
        </p:txBody>
      </p:sp>
      <p:pic>
        <p:nvPicPr>
          <p:cNvPr id="4" name="Picture 3"/>
          <p:cNvPicPr>
            <a:picLocks noChangeAspect="1"/>
          </p:cNvPicPr>
          <p:nvPr/>
        </p:nvPicPr>
        <p:blipFill>
          <a:blip r:embed="rId2"/>
          <a:stretch>
            <a:fillRect/>
          </a:stretch>
        </p:blipFill>
        <p:spPr>
          <a:xfrm>
            <a:off x="3542128" y="2392074"/>
            <a:ext cx="5694235" cy="4265180"/>
          </a:xfrm>
          <a:prstGeom prst="rect">
            <a:avLst/>
          </a:prstGeom>
        </p:spPr>
      </p:pic>
    </p:spTree>
    <p:extLst>
      <p:ext uri="{BB962C8B-B14F-4D97-AF65-F5344CB8AC3E}">
        <p14:creationId xmlns:p14="http://schemas.microsoft.com/office/powerpoint/2010/main" val="257458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دلایل مرگ در بیماران </a:t>
            </a:r>
            <a:r>
              <a:rPr lang="en-US" dirty="0" smtClean="0"/>
              <a:t>ESRD</a:t>
            </a:r>
            <a:endParaRPr lang="en-US" dirty="0"/>
          </a:p>
        </p:txBody>
      </p:sp>
      <p:sp>
        <p:nvSpPr>
          <p:cNvPr id="3" name="Content Placeholder 2"/>
          <p:cNvSpPr>
            <a:spLocks noGrp="1"/>
          </p:cNvSpPr>
          <p:nvPr>
            <p:ph idx="1"/>
          </p:nvPr>
        </p:nvSpPr>
        <p:spPr/>
        <p:txBody>
          <a:bodyPr/>
          <a:lstStyle/>
          <a:p>
            <a:pPr algn="r" rtl="1"/>
            <a:r>
              <a:rPr lang="fa-IR" dirty="0" smtClean="0"/>
              <a:t>شایعترین </a:t>
            </a:r>
            <a:r>
              <a:rPr lang="fa-IR" dirty="0"/>
              <a:t>علت مرگ در بیماران مبتلا به </a:t>
            </a:r>
            <a:r>
              <a:rPr lang="en-US" dirty="0" smtClean="0"/>
              <a:t>ESRD </a:t>
            </a:r>
            <a:r>
              <a:rPr lang="fa-IR" dirty="0" smtClean="0"/>
              <a:t>ایست </a:t>
            </a:r>
            <a:r>
              <a:rPr lang="fa-IR" dirty="0"/>
              <a:t>قلبی است وبعد از آن عفونت و بدخیمی از دلایل مرگ در این بیماران </a:t>
            </a:r>
            <a:r>
              <a:rPr lang="fa-IR" dirty="0" smtClean="0"/>
              <a:t>است</a:t>
            </a:r>
            <a:r>
              <a:rPr lang="en-US" dirty="0" smtClean="0"/>
              <a:t> </a:t>
            </a:r>
          </a:p>
          <a:p>
            <a:pPr algn="r" rtl="1"/>
            <a:endParaRPr lang="en-US" dirty="0"/>
          </a:p>
          <a:p>
            <a:pPr algn="r" rtl="1"/>
            <a:endParaRPr lang="fa-IR" dirty="0" smtClean="0"/>
          </a:p>
          <a:p>
            <a:pPr algn="r" rtl="1"/>
            <a:endParaRPr lang="en-US" dirty="0" smtClean="0"/>
          </a:p>
          <a:p>
            <a:pPr algn="r" rtl="1"/>
            <a:r>
              <a:rPr lang="fa-IR" dirty="0" smtClean="0"/>
              <a:t>علت </a:t>
            </a:r>
            <a:r>
              <a:rPr lang="fa-IR" dirty="0"/>
              <a:t>اصلی مرگ در بیماران پیوند کلیه بیماریهای کاردیوواسکولار(آرترواسکلروز) میباشد</a:t>
            </a:r>
          </a:p>
          <a:p>
            <a:pPr algn="r" rtl="1"/>
            <a:endParaRPr lang="fa-IR" dirty="0"/>
          </a:p>
          <a:p>
            <a:pPr algn="r" rtl="1"/>
            <a:endParaRPr lang="en-US" dirty="0"/>
          </a:p>
        </p:txBody>
      </p:sp>
      <p:pic>
        <p:nvPicPr>
          <p:cNvPr id="4" name="Picture 3"/>
          <p:cNvPicPr>
            <a:picLocks noChangeAspect="1"/>
          </p:cNvPicPr>
          <p:nvPr/>
        </p:nvPicPr>
        <p:blipFill>
          <a:blip r:embed="rId2"/>
          <a:stretch>
            <a:fillRect/>
          </a:stretch>
        </p:blipFill>
        <p:spPr>
          <a:xfrm>
            <a:off x="4084637" y="2241693"/>
            <a:ext cx="1494127" cy="1994737"/>
          </a:xfrm>
          <a:prstGeom prst="rect">
            <a:avLst/>
          </a:prstGeom>
        </p:spPr>
      </p:pic>
    </p:spTree>
    <p:extLst>
      <p:ext uri="{BB962C8B-B14F-4D97-AF65-F5344CB8AC3E}">
        <p14:creationId xmlns:p14="http://schemas.microsoft.com/office/powerpoint/2010/main" val="117975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درمان بیماران با نارسایی مزمن کلیه </a:t>
            </a:r>
            <a:endParaRPr lang="en-US" dirty="0"/>
          </a:p>
        </p:txBody>
      </p:sp>
      <p:sp>
        <p:nvSpPr>
          <p:cNvPr id="3" name="Content Placeholder 2"/>
          <p:cNvSpPr>
            <a:spLocks noGrp="1"/>
          </p:cNvSpPr>
          <p:nvPr>
            <p:ph idx="1"/>
          </p:nvPr>
        </p:nvSpPr>
        <p:spPr/>
        <p:txBody>
          <a:bodyPr>
            <a:normAutofit/>
          </a:bodyPr>
          <a:lstStyle/>
          <a:p>
            <a:pPr algn="r" rtl="1"/>
            <a:r>
              <a:rPr lang="fa-IR" dirty="0" smtClean="0"/>
              <a:t>درمان نارکارمدی مزمن کلیه  عبارتند از تصحیح رژیم غذایی و برطرف کردن عوارض  سیستمیک بیماری است</a:t>
            </a:r>
            <a:endParaRPr lang="en-US" dirty="0" smtClean="0"/>
          </a:p>
          <a:p>
            <a:pPr lvl="1" algn="r" rtl="1"/>
            <a:r>
              <a:rPr lang="fa-IR" dirty="0" smtClean="0"/>
              <a:t>داروهای </a:t>
            </a:r>
            <a:r>
              <a:rPr lang="fa-IR" dirty="0"/>
              <a:t>فشارخون </a:t>
            </a:r>
            <a:r>
              <a:rPr lang="fa-IR" dirty="0" smtClean="0"/>
              <a:t>بالا</a:t>
            </a:r>
            <a:endParaRPr lang="en-US" dirty="0" smtClean="0"/>
          </a:p>
          <a:p>
            <a:pPr lvl="1" algn="r" rtl="1"/>
            <a:r>
              <a:rPr lang="fa-IR" dirty="0" smtClean="0"/>
              <a:t>داروها </a:t>
            </a:r>
            <a:r>
              <a:rPr lang="fa-IR" dirty="0"/>
              <a:t>برای کاهش سطح </a:t>
            </a:r>
            <a:r>
              <a:rPr lang="fa-IR" dirty="0" smtClean="0"/>
              <a:t>کلسترول</a:t>
            </a:r>
            <a:endParaRPr lang="en-US" dirty="0" smtClean="0"/>
          </a:p>
          <a:p>
            <a:pPr lvl="1" algn="r" rtl="1"/>
            <a:r>
              <a:rPr lang="fa-IR" dirty="0" smtClean="0"/>
              <a:t>داروها </a:t>
            </a:r>
            <a:r>
              <a:rPr lang="fa-IR" dirty="0"/>
              <a:t>برای درمان کم </a:t>
            </a:r>
            <a:r>
              <a:rPr lang="fa-IR" dirty="0" smtClean="0"/>
              <a:t>خونی</a:t>
            </a:r>
            <a:endParaRPr lang="en-US" dirty="0" smtClean="0"/>
          </a:p>
          <a:p>
            <a:pPr lvl="1" algn="r" rtl="1"/>
            <a:r>
              <a:rPr lang="fa-IR" dirty="0" smtClean="0"/>
              <a:t> </a:t>
            </a:r>
            <a:r>
              <a:rPr lang="fa-IR" dirty="0"/>
              <a:t>داروها برای از بین بردن </a:t>
            </a:r>
            <a:r>
              <a:rPr lang="fa-IR" dirty="0" smtClean="0"/>
              <a:t>تورم</a:t>
            </a:r>
            <a:endParaRPr lang="en-US" dirty="0" smtClean="0"/>
          </a:p>
          <a:p>
            <a:pPr lvl="1" algn="r" rtl="1"/>
            <a:r>
              <a:rPr lang="fa-IR" dirty="0" smtClean="0"/>
              <a:t> </a:t>
            </a:r>
            <a:r>
              <a:rPr lang="fa-IR" dirty="0"/>
              <a:t>داروهایی برای محافظت از </a:t>
            </a:r>
            <a:r>
              <a:rPr lang="fa-IR" dirty="0" smtClean="0"/>
              <a:t>استخوان‌ها</a:t>
            </a:r>
          </a:p>
          <a:p>
            <a:pPr algn="r" rtl="1"/>
            <a:r>
              <a:rPr lang="en-US" dirty="0" smtClean="0"/>
              <a:t>ESRD</a:t>
            </a:r>
            <a:r>
              <a:rPr lang="fa-IR" dirty="0" smtClean="0"/>
              <a:t>  برای درمان نیاز به دیالیز و پیوند کلیه دارند</a:t>
            </a:r>
          </a:p>
        </p:txBody>
      </p:sp>
      <p:pic>
        <p:nvPicPr>
          <p:cNvPr id="4" name="Picture 3"/>
          <p:cNvPicPr>
            <a:picLocks noChangeAspect="1"/>
          </p:cNvPicPr>
          <p:nvPr/>
        </p:nvPicPr>
        <p:blipFill>
          <a:blip r:embed="rId2"/>
          <a:stretch>
            <a:fillRect/>
          </a:stretch>
        </p:blipFill>
        <p:spPr>
          <a:xfrm>
            <a:off x="196995" y="2725222"/>
            <a:ext cx="4689042" cy="3586678"/>
          </a:xfrm>
          <a:prstGeom prst="rect">
            <a:avLst/>
          </a:prstGeom>
        </p:spPr>
      </p:pic>
    </p:spTree>
    <p:extLst>
      <p:ext uri="{BB962C8B-B14F-4D97-AF65-F5344CB8AC3E}">
        <p14:creationId xmlns:p14="http://schemas.microsoft.com/office/powerpoint/2010/main" val="3496996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2982</Words>
  <Application>Microsoft Office PowerPoint</Application>
  <PresentationFormat>Widescreen</PresentationFormat>
  <Paragraphs>244</Paragraphs>
  <Slides>52</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ملاحظات دندانپزشکی بیماران کلیوی</vt:lpstr>
      <vt:lpstr>مقدمه</vt:lpstr>
      <vt:lpstr>بیماری مزمن کلیه :ملاحظات کلی</vt:lpstr>
      <vt:lpstr>ادامه</vt:lpstr>
      <vt:lpstr>ادامه</vt:lpstr>
      <vt:lpstr>بر اساس میزان GFR کاهش عملکرد کلیه اندازه گیری میشود </vt:lpstr>
      <vt:lpstr>دلایل نارسایی مزمن کلیه</vt:lpstr>
      <vt:lpstr>دلایل مرگ در بیماران ESRD</vt:lpstr>
      <vt:lpstr>درمان بیماران با نارسایی مزمن کلیه </vt:lpstr>
      <vt:lpstr>دندانپزشکی ونارسایی مزمن کلیه</vt:lpstr>
      <vt:lpstr>ESRD</vt:lpstr>
      <vt:lpstr>ادامه</vt:lpstr>
      <vt:lpstr>دیالیز</vt:lpstr>
      <vt:lpstr>PowerPoint Presentation</vt:lpstr>
      <vt:lpstr>PowerPoint Presentation</vt:lpstr>
      <vt:lpstr>دیالیز صفاقی</vt:lpstr>
      <vt:lpstr>ویدیو انواع دیالیز</vt:lpstr>
      <vt:lpstr>عوارض دیالیز</vt:lpstr>
      <vt:lpstr>ادامه</vt:lpstr>
      <vt:lpstr>علائم دهانی</vt:lpstr>
      <vt:lpstr>درگیری مخاط و غدد بزاقی</vt:lpstr>
      <vt:lpstr>ادامه</vt:lpstr>
      <vt:lpstr>PowerPoint Presentation</vt:lpstr>
      <vt:lpstr>ادامه</vt:lpstr>
      <vt:lpstr>ادامه</vt:lpstr>
      <vt:lpstr>ادامه</vt:lpstr>
      <vt:lpstr>ادامه</vt:lpstr>
      <vt:lpstr>بافت پریودنتال</vt:lpstr>
      <vt:lpstr>بافت استخوانی مندیبل و ماگزیلا</vt:lpstr>
      <vt:lpstr>دندانها</vt:lpstr>
      <vt:lpstr>ملاحظات دندانپزشکی بیماران مبتلا به نارسایی کلیوی</vt:lpstr>
      <vt:lpstr>بیماران دیالیزی مبتلا به دیابت</vt:lpstr>
      <vt:lpstr>درمانهای دندانپزشکی باریسک خونریزی</vt:lpstr>
      <vt:lpstr>ادامه</vt:lpstr>
      <vt:lpstr>داروها</vt:lpstr>
      <vt:lpstr>پروفیلاکسی آنتی بیوتیک و درمان</vt:lpstr>
      <vt:lpstr>ادامه</vt:lpstr>
      <vt:lpstr>ادامه</vt:lpstr>
      <vt:lpstr>از منظر روحی روانی</vt:lpstr>
      <vt:lpstr>اهمیت بهداشت دهان</vt:lpstr>
      <vt:lpstr>ادامه </vt:lpstr>
      <vt:lpstr>نکاتی که همیشه باید مد نظر داشت</vt:lpstr>
      <vt:lpstr>ادامه</vt:lpstr>
      <vt:lpstr> فالو آپ</vt:lpstr>
      <vt:lpstr>PowerPoint Presentation</vt:lpstr>
      <vt:lpstr>اولین ارزیابی</vt:lpstr>
      <vt:lpstr>وجود مراکز عفونی (ملاحظات عمومی)</vt:lpstr>
      <vt:lpstr>درمان پریودنتال</vt:lpstr>
      <vt:lpstr>درمانهای اندو </vt:lpstr>
      <vt:lpstr>جراحی دهان</vt:lpstr>
      <vt:lpstr>درمانهای پروتزی وارتودنسی</vt:lpstr>
      <vt:lpstr> فالو آپ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ملاحظات دندانپزشکی بیماران کلیوی</dc:title>
  <dc:creator>Windows User</dc:creator>
  <cp:lastModifiedBy>Windows User</cp:lastModifiedBy>
  <cp:revision>95</cp:revision>
  <dcterms:created xsi:type="dcterms:W3CDTF">2019-04-20T13:31:33Z</dcterms:created>
  <dcterms:modified xsi:type="dcterms:W3CDTF">2019-05-07T06:43:40Z</dcterms:modified>
</cp:coreProperties>
</file>