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02" r:id="rId3"/>
    <p:sldId id="257" r:id="rId4"/>
    <p:sldId id="301" r:id="rId5"/>
    <p:sldId id="258" r:id="rId6"/>
    <p:sldId id="273" r:id="rId7"/>
    <p:sldId id="259" r:id="rId8"/>
    <p:sldId id="274" r:id="rId9"/>
    <p:sldId id="260" r:id="rId10"/>
    <p:sldId id="281" r:id="rId11"/>
    <p:sldId id="261" r:id="rId12"/>
    <p:sldId id="262" r:id="rId13"/>
    <p:sldId id="263" r:id="rId14"/>
    <p:sldId id="264" r:id="rId15"/>
    <p:sldId id="266" r:id="rId16"/>
    <p:sldId id="265" r:id="rId17"/>
    <p:sldId id="275" r:id="rId18"/>
    <p:sldId id="279" r:id="rId19"/>
    <p:sldId id="303" r:id="rId20"/>
    <p:sldId id="280" r:id="rId21"/>
    <p:sldId id="304" r:id="rId22"/>
    <p:sldId id="278"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267" r:id="rId43"/>
    <p:sldId id="276" r:id="rId44"/>
    <p:sldId id="268" r:id="rId45"/>
    <p:sldId id="269" r:id="rId46"/>
    <p:sldId id="277" r:id="rId47"/>
    <p:sldId id="270" r:id="rId48"/>
    <p:sldId id="271" r:id="rId49"/>
    <p:sldId id="272" r:id="rId50"/>
    <p:sldId id="30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44"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C0DE84-5A4C-48FF-9CFF-000254721ADB}" type="datetimeFigureOut">
              <a:rPr lang="en-US" smtClean="0"/>
              <a:t>10/15/2019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52D083-FBAF-4BE8-9025-11AEE671E0D4}" type="slidenum">
              <a:rPr lang="en-US" smtClean="0"/>
              <a:t>‹#›</a:t>
            </a:fld>
            <a:endParaRPr lang="en-US"/>
          </a:p>
        </p:txBody>
      </p:sp>
    </p:spTree>
    <p:extLst>
      <p:ext uri="{BB962C8B-B14F-4D97-AF65-F5344CB8AC3E}">
        <p14:creationId xmlns:p14="http://schemas.microsoft.com/office/powerpoint/2010/main" val="280283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2D083-FBAF-4BE8-9025-11AEE671E0D4}" type="slidenum">
              <a:rPr lang="en-US" smtClean="0"/>
              <a:t>36</a:t>
            </a:fld>
            <a:endParaRPr lang="en-US"/>
          </a:p>
        </p:txBody>
      </p:sp>
    </p:spTree>
    <p:extLst>
      <p:ext uri="{BB962C8B-B14F-4D97-AF65-F5344CB8AC3E}">
        <p14:creationId xmlns:p14="http://schemas.microsoft.com/office/powerpoint/2010/main" val="128042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8729F-26D3-427D-8DC6-88409E97E65A}"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107714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8729F-26D3-427D-8DC6-88409E97E65A}"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2111555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8729F-26D3-427D-8DC6-88409E97E65A}"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321114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8729F-26D3-427D-8DC6-88409E97E65A}"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373135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8729F-26D3-427D-8DC6-88409E97E65A}"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973657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8729F-26D3-427D-8DC6-88409E97E65A}"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3589993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8729F-26D3-427D-8DC6-88409E97E65A}" type="datetimeFigureOut">
              <a:rPr lang="en-US" smtClean="0"/>
              <a:t>10/15/2019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840459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8729F-26D3-427D-8DC6-88409E97E65A}" type="datetimeFigureOut">
              <a:rPr lang="en-US" smtClean="0"/>
              <a:t>10/15/2019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3648288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8729F-26D3-427D-8DC6-88409E97E65A}" type="datetimeFigureOut">
              <a:rPr lang="en-US" smtClean="0"/>
              <a:t>10/15/2019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341322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8729F-26D3-427D-8DC6-88409E97E65A}"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1042434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8729F-26D3-427D-8DC6-88409E97E65A}"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CD845A-A71B-4A95-A2EF-E0F48CD34462}" type="slidenum">
              <a:rPr lang="en-US" smtClean="0"/>
              <a:t>‹#›</a:t>
            </a:fld>
            <a:endParaRPr lang="en-US"/>
          </a:p>
        </p:txBody>
      </p:sp>
    </p:spTree>
    <p:extLst>
      <p:ext uri="{BB962C8B-B14F-4D97-AF65-F5344CB8AC3E}">
        <p14:creationId xmlns:p14="http://schemas.microsoft.com/office/powerpoint/2010/main" val="2146137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00B0F0"/>
            </a:gs>
            <a:gs pos="85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8729F-26D3-427D-8DC6-88409E97E65A}" type="datetimeFigureOut">
              <a:rPr lang="en-US" smtClean="0"/>
              <a:t>10/15/2019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D845A-A71B-4A95-A2EF-E0F48CD34462}" type="slidenum">
              <a:rPr lang="en-US" smtClean="0"/>
              <a:t>‹#›</a:t>
            </a:fld>
            <a:endParaRPr lang="en-US"/>
          </a:p>
        </p:txBody>
      </p:sp>
    </p:spTree>
    <p:extLst>
      <p:ext uri="{BB962C8B-B14F-4D97-AF65-F5344CB8AC3E}">
        <p14:creationId xmlns:p14="http://schemas.microsoft.com/office/powerpoint/2010/main" val="1412115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solidFill>
                  <a:schemeClr val="bg1"/>
                </a:solidFill>
              </a:rPr>
              <a:t>عفونت قارچی دهان</a:t>
            </a:r>
            <a:endParaRPr lang="en-US" dirty="0">
              <a:solidFill>
                <a:schemeClr val="bg1"/>
              </a:solidFill>
            </a:endParaRPr>
          </a:p>
        </p:txBody>
      </p:sp>
      <p:sp>
        <p:nvSpPr>
          <p:cNvPr id="3" name="Subtitle 2"/>
          <p:cNvSpPr>
            <a:spLocks noGrp="1"/>
          </p:cNvSpPr>
          <p:nvPr>
            <p:ph type="subTitle" idx="1"/>
          </p:nvPr>
        </p:nvSpPr>
        <p:spPr/>
        <p:txBody>
          <a:bodyPr/>
          <a:lstStyle/>
          <a:p>
            <a:r>
              <a:rPr lang="fa-IR" dirty="0" smtClean="0">
                <a:solidFill>
                  <a:srgbClr val="FF0000"/>
                </a:solidFill>
              </a:rPr>
              <a:t>دکتر محمد شوریابی</a:t>
            </a:r>
          </a:p>
          <a:p>
            <a:r>
              <a:rPr lang="fa-IR" dirty="0" smtClean="0">
                <a:solidFill>
                  <a:srgbClr val="FF0000"/>
                </a:solidFill>
              </a:rPr>
              <a:t>دندانپزشک،متخصص بیماریهای دهان</a:t>
            </a:r>
          </a:p>
          <a:p>
            <a:r>
              <a:rPr lang="fa-IR" dirty="0" smtClean="0">
                <a:solidFill>
                  <a:srgbClr val="FF0000"/>
                </a:solidFill>
              </a:rPr>
              <a:t>عضو هیات علمی دانشکده دندانپزشکی</a:t>
            </a:r>
            <a:endParaRPr lang="en-US" dirty="0">
              <a:solidFill>
                <a:srgbClr val="FF0000"/>
              </a:solidFill>
            </a:endParaRPr>
          </a:p>
        </p:txBody>
      </p:sp>
    </p:spTree>
    <p:extLst>
      <p:ext uri="{BB962C8B-B14F-4D97-AF65-F5344CB8AC3E}">
        <p14:creationId xmlns:p14="http://schemas.microsoft.com/office/powerpoint/2010/main" val="14315982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476083"/>
            <a:ext cx="6598974" cy="4391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128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6097261" cy="456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064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just" rtl="1"/>
            <a:r>
              <a:rPr lang="fa-IR" dirty="0" smtClean="0"/>
              <a:t>این غشائ کاذب به آسانی با </a:t>
            </a:r>
            <a:r>
              <a:rPr lang="fa-IR" dirty="0"/>
              <a:t>گاز </a:t>
            </a:r>
            <a:r>
              <a:rPr lang="fa-IR" dirty="0" smtClean="0"/>
              <a:t>برداشته شده  و در زیر آن یک ناحیه اریتماتوز و خونریزی دهنده خفیف مشاهده میشود</a:t>
            </a:r>
          </a:p>
          <a:p>
            <a:pPr algn="just" rtl="1"/>
            <a:r>
              <a:rPr lang="fa-IR" dirty="0"/>
              <a:t> </a:t>
            </a:r>
            <a:r>
              <a:rPr lang="fa-IR" dirty="0" smtClean="0"/>
              <a:t>ضایعات در هرجائی از دهان دیده میشود اما بیشتر بر روی  زبان  مخاط </a:t>
            </a:r>
            <a:r>
              <a:rPr lang="fa-IR" dirty="0"/>
              <a:t>گونه </a:t>
            </a:r>
            <a:r>
              <a:rPr lang="fa-IR" dirty="0" smtClean="0"/>
              <a:t>و کام دیده میشود</a:t>
            </a:r>
          </a:p>
          <a:p>
            <a:pPr algn="just" rtl="1"/>
            <a:r>
              <a:rPr lang="fa-IR" dirty="0" smtClean="0"/>
              <a:t>با شیوع کمتر کاندیدیازیس میتواند به صورت  ضایعه ماکولار اریتماتوز دیده شود و بنام کاندیدیازیس اریتماتوز شناخته میشود</a:t>
            </a:r>
            <a:endParaRPr lang="en-US" dirty="0"/>
          </a:p>
        </p:txBody>
      </p:sp>
    </p:spTree>
    <p:extLst>
      <p:ext uri="{BB962C8B-B14F-4D97-AF65-F5344CB8AC3E}">
        <p14:creationId xmlns:p14="http://schemas.microsoft.com/office/powerpoint/2010/main" val="397785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4724" y="1447800"/>
            <a:ext cx="6454552" cy="483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62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normAutofit/>
          </a:bodyPr>
          <a:lstStyle/>
          <a:p>
            <a:pPr algn="just" rtl="1"/>
            <a:r>
              <a:rPr lang="fa-IR" dirty="0" smtClean="0"/>
              <a:t>با شیوع کمتر  کاندیدیازیس میتواند به صورت  پلاک سفید  که با کشیدن از برطرف نمیشود  و شبیه به لکوپلاکیا است خودرانشان دهد که به عنوان کاندیدیازیس هایپرپلاستیک شناخته میشود</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9" y="3249613"/>
            <a:ext cx="5316537" cy="360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943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justLow" rtl="1"/>
            <a:r>
              <a:rPr lang="fa-IR" dirty="0"/>
              <a:t>این فرم از کاندیدیازیس به صورت رایج همراه با عفونت گوشه دهان میباشد  که منجر به شیارها و ترکهای دردناک و اریتماتوز پوستی  میشود که به عنوان </a:t>
            </a:r>
            <a:r>
              <a:rPr lang="fa-IR" dirty="0">
                <a:solidFill>
                  <a:srgbClr val="FF0000"/>
                </a:solidFill>
              </a:rPr>
              <a:t>شقاق گوشه لب </a:t>
            </a:r>
            <a:r>
              <a:rPr lang="fa-IR" dirty="0"/>
              <a:t>شناخته میشود</a:t>
            </a:r>
          </a:p>
          <a:p>
            <a:pPr algn="justLow" rtl="1"/>
            <a:r>
              <a:rPr lang="fa-IR" dirty="0"/>
              <a:t>بیشتر در بیماران بدون دندان و با ارتفاع عمودی کم و کسانی که عادت به لیسیدن لب دارند دیده میشود</a:t>
            </a:r>
          </a:p>
          <a:p>
            <a:pPr algn="r" rtl="1"/>
            <a:endParaRPr lang="en-US" dirty="0"/>
          </a:p>
        </p:txBody>
      </p:sp>
    </p:spTree>
    <p:extLst>
      <p:ext uri="{BB962C8B-B14F-4D97-AF65-F5344CB8AC3E}">
        <p14:creationId xmlns:p14="http://schemas.microsoft.com/office/powerpoint/2010/main" val="2123285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9532" y="1867126"/>
            <a:ext cx="5039467" cy="377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3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 کاندیدیازیس</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241166"/>
            <a:ext cx="6096000" cy="561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659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کاندیدیازیس غشائ کاذب  حاد</a:t>
            </a:r>
            <a:endParaRPr lang="en-US" dirty="0"/>
          </a:p>
        </p:txBody>
      </p:sp>
      <p:sp>
        <p:nvSpPr>
          <p:cNvPr id="3" name="Content Placeholder 2"/>
          <p:cNvSpPr>
            <a:spLocks noGrp="1"/>
          </p:cNvSpPr>
          <p:nvPr>
            <p:ph idx="1"/>
          </p:nvPr>
        </p:nvSpPr>
        <p:spPr/>
        <p:txBody>
          <a:bodyPr/>
          <a:lstStyle/>
          <a:p>
            <a:pPr algn="r" rtl="1"/>
            <a:r>
              <a:rPr lang="fa-IR" dirty="0" smtClean="0"/>
              <a:t>تراش رایج ترین نام استفاده شده برای  کاندیدیازیس غشا کادب  حاد است</a:t>
            </a:r>
          </a:p>
          <a:p>
            <a:pPr algn="r" rtl="1"/>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2452"/>
            <a:ext cx="4440051" cy="318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062452"/>
            <a:ext cx="4475017" cy="307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69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9217" y="2057400"/>
            <a:ext cx="6723527"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0015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5731" y="1600200"/>
            <a:ext cx="603253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727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dirty="0" smtClean="0"/>
              <a:t>ادامه</a:t>
            </a:r>
            <a:endParaRPr lang="en-US" dirty="0"/>
          </a:p>
        </p:txBody>
      </p:sp>
      <p:sp>
        <p:nvSpPr>
          <p:cNvPr id="3" name="Content Placeholder 2"/>
          <p:cNvSpPr>
            <a:spLocks noGrp="1"/>
          </p:cNvSpPr>
          <p:nvPr>
            <p:ph idx="1"/>
          </p:nvPr>
        </p:nvSpPr>
        <p:spPr/>
        <p:txBody>
          <a:bodyPr>
            <a:normAutofit/>
          </a:bodyPr>
          <a:lstStyle/>
          <a:p>
            <a:pPr algn="just" rtl="1"/>
            <a:r>
              <a:rPr lang="fa-IR" dirty="0" smtClean="0"/>
              <a:t>بروز:در تازه متولدین که از سایر نظرات سالم هستند اما در حال تکامل ایمنی علیه </a:t>
            </a:r>
            <a:r>
              <a:rPr lang="fa-IR" dirty="0"/>
              <a:t>گونه  </a:t>
            </a:r>
            <a:r>
              <a:rPr lang="fa-IR" dirty="0" smtClean="0"/>
              <a:t>های کاندیدا میباشند.اما در سایر رده های سنی افراد سالم ناشایع میباشد</a:t>
            </a:r>
          </a:p>
          <a:p>
            <a:pPr algn="just" rtl="1"/>
            <a:r>
              <a:rPr lang="fa-IR" dirty="0" smtClean="0"/>
              <a:t>بسیار شایع در اشخاص با ضعف سیستم ایمنی (بیماری بیماران)</a:t>
            </a:r>
          </a:p>
          <a:p>
            <a:pPr algn="just" rtl="1"/>
            <a:r>
              <a:rPr lang="fa-IR" dirty="0" smtClean="0"/>
              <a:t>در هر سن وجنس و منطقه جغرافیایی رخ میدهد</a:t>
            </a:r>
          </a:p>
        </p:txBody>
      </p:sp>
    </p:spTree>
    <p:extLst>
      <p:ext uri="{BB962C8B-B14F-4D97-AF65-F5344CB8AC3E}">
        <p14:creationId xmlns:p14="http://schemas.microsoft.com/office/powerpoint/2010/main" val="4279197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just" rtl="1"/>
            <a:r>
              <a:rPr lang="fa-IR" dirty="0"/>
              <a:t>بیشتر در ارتباط با آنتی بیوتیک یا کورتون یا هایپوسالیویشن میباشد.اما اگر عامل موضعی وجود نداشت باید شک به مشکلات ایمنی پیدا کرد مثل بدخیمی و لوسمی،</a:t>
            </a:r>
            <a:r>
              <a:rPr lang="en-US" dirty="0"/>
              <a:t>HIV،  </a:t>
            </a:r>
            <a:r>
              <a:rPr lang="fa-IR" dirty="0"/>
              <a:t>استفاده کنندان از داروهای ایمونوساپرسیو</a:t>
            </a:r>
          </a:p>
          <a:p>
            <a:pPr algn="r" rtl="1"/>
            <a:endParaRPr lang="en-US" dirty="0"/>
          </a:p>
        </p:txBody>
      </p:sp>
    </p:spTree>
    <p:extLst>
      <p:ext uri="{BB962C8B-B14F-4D97-AF65-F5344CB8AC3E}">
        <p14:creationId xmlns:p14="http://schemas.microsoft.com/office/powerpoint/2010/main" val="31128757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نمای بالینی</a:t>
            </a:r>
            <a:endParaRPr lang="en-US" dirty="0"/>
          </a:p>
        </p:txBody>
      </p:sp>
      <p:sp>
        <p:nvSpPr>
          <p:cNvPr id="3" name="Content Placeholder 2"/>
          <p:cNvSpPr>
            <a:spLocks noGrp="1"/>
          </p:cNvSpPr>
          <p:nvPr>
            <p:ph idx="1"/>
          </p:nvPr>
        </p:nvSpPr>
        <p:spPr/>
        <p:txBody>
          <a:bodyPr/>
          <a:lstStyle/>
          <a:p>
            <a:pPr algn="r" rtl="1"/>
            <a:r>
              <a:rPr lang="fa-IR" dirty="0" smtClean="0"/>
              <a:t>به صورت کلاسیک تراش یک بیماری حاد میباشد اما ممکن است برای چندین ماه یا حتی سال در بیمارانی که از کورتون موضعی یا تنفسی استفاده میکند،در بیماران</a:t>
            </a:r>
            <a:r>
              <a:rPr lang="en-US" dirty="0" err="1" smtClean="0"/>
              <a:t>hiv</a:t>
            </a:r>
            <a:r>
              <a:rPr lang="en-US" dirty="0" smtClean="0"/>
              <a:t> </a:t>
            </a:r>
            <a:r>
              <a:rPr lang="fa-IR" dirty="0" smtClean="0"/>
              <a:t>ودر بقیه بیماران ایمونوساپرسیو باقی بماند</a:t>
            </a:r>
          </a:p>
          <a:p>
            <a:pPr algn="r" rtl="1"/>
            <a:r>
              <a:rPr lang="fa-IR" dirty="0" smtClean="0"/>
              <a:t>نمای کلینیکی</a:t>
            </a:r>
          </a:p>
          <a:p>
            <a:pPr algn="r" rtl="1"/>
            <a:r>
              <a:rPr lang="fa-IR" dirty="0" smtClean="0"/>
              <a:t>تشخیص</a:t>
            </a:r>
          </a:p>
          <a:p>
            <a:pPr algn="r" rtl="1"/>
            <a:r>
              <a:rPr lang="fa-IR" dirty="0" smtClean="0"/>
              <a:t>درمان</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782911"/>
            <a:ext cx="4419599" cy="28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257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کاندیدیازیس هایپرپلاستیک مزمن (کاندیدیا لکوپلاکیا)</a:t>
            </a:r>
            <a:endParaRPr lang="en-US" dirty="0"/>
          </a:p>
        </p:txBody>
      </p:sp>
      <p:sp>
        <p:nvSpPr>
          <p:cNvPr id="3" name="Content Placeholder 2"/>
          <p:cNvSpPr>
            <a:spLocks noGrp="1"/>
          </p:cNvSpPr>
          <p:nvPr>
            <p:ph idx="1"/>
          </p:nvPr>
        </p:nvSpPr>
        <p:spPr/>
        <p:txBody>
          <a:bodyPr>
            <a:normAutofit fontScale="92500" lnSpcReduction="10000"/>
          </a:bodyPr>
          <a:lstStyle/>
          <a:p>
            <a:pPr algn="r" rtl="1"/>
            <a:r>
              <a:rPr lang="fa-IR" dirty="0" smtClean="0"/>
              <a:t>ضایعه سفید یا سفید و قرمز منقوط  مزمن  میباشد  که با کشیدن </a:t>
            </a:r>
            <a:r>
              <a:rPr lang="fa-IR" dirty="0"/>
              <a:t>گاز </a:t>
            </a:r>
            <a:r>
              <a:rPr lang="fa-IR" dirty="0" smtClean="0"/>
              <a:t>برطرف نمیشود</a:t>
            </a:r>
          </a:p>
          <a:p>
            <a:pPr lvl="1" algn="r" rtl="1"/>
            <a:r>
              <a:rPr lang="fa-IR" dirty="0" smtClean="0"/>
              <a:t>پاراکراتوز و التهاب مزمن  داخل اپیتلیالی همراه با تهاجم  قارچ به لایه های سطحی اپیتلیوم  دیده میشود</a:t>
            </a:r>
          </a:p>
          <a:p>
            <a:pPr lvl="1" algn="r" rtl="1"/>
            <a:r>
              <a:rPr lang="fa-IR" dirty="0" smtClean="0"/>
              <a:t>دیسپلازی خفیف تا شدید  </a:t>
            </a:r>
          </a:p>
          <a:p>
            <a:pPr lvl="1" algn="r" rtl="1"/>
            <a:r>
              <a:rPr lang="fa-IR" dirty="0" smtClean="0"/>
              <a:t>ناشایع، در بالغین،هردوجنس</a:t>
            </a:r>
          </a:p>
          <a:p>
            <a:pPr lvl="1" algn="r" rtl="1"/>
            <a:r>
              <a:rPr lang="fa-IR" dirty="0" smtClean="0"/>
              <a:t>در هر نقطه جغرافیایی</a:t>
            </a:r>
          </a:p>
          <a:p>
            <a:pPr lvl="1" algn="r" rtl="1"/>
            <a:r>
              <a:rPr lang="fa-IR" dirty="0"/>
              <a:t>سیگار،کمبود </a:t>
            </a:r>
            <a:r>
              <a:rPr lang="fa-IR" dirty="0" smtClean="0"/>
              <a:t>آهن و فولات					نقص ایمنی سلولار</a:t>
            </a:r>
          </a:p>
          <a:p>
            <a:pPr lvl="1" algn="r" rtl="1"/>
            <a:r>
              <a:rPr lang="fa-IR" dirty="0" smtClean="0"/>
              <a:t>بیوپسی						</a:t>
            </a:r>
          </a:p>
          <a:p>
            <a:pPr lvl="1" algn="r" rtl="1"/>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73793"/>
            <a:ext cx="4114800" cy="325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101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درمان کاندیدا لکوپلاکیا</a:t>
            </a:r>
            <a:endParaRPr lang="en-US" dirty="0"/>
          </a:p>
        </p:txBody>
      </p:sp>
      <p:sp>
        <p:nvSpPr>
          <p:cNvPr id="3" name="Content Placeholder 2"/>
          <p:cNvSpPr>
            <a:spLocks noGrp="1"/>
          </p:cNvSpPr>
          <p:nvPr>
            <p:ph idx="1"/>
          </p:nvPr>
        </p:nvSpPr>
        <p:spPr/>
        <p:txBody>
          <a:bodyPr>
            <a:normAutofit fontScale="92500"/>
          </a:bodyPr>
          <a:lstStyle/>
          <a:p>
            <a:pPr algn="r" rtl="1"/>
            <a:r>
              <a:rPr lang="fa-IR" dirty="0" smtClean="0"/>
              <a:t>9 تا 40 درصد ضایعات ممکن است به کارسینوم تبدیل شوند</a:t>
            </a:r>
          </a:p>
          <a:p>
            <a:pPr lvl="1" algn="r" rtl="1"/>
            <a:r>
              <a:rPr lang="fa-IR" dirty="0"/>
              <a:t>سیگار</a:t>
            </a:r>
            <a:endParaRPr lang="fa-IR" dirty="0" smtClean="0"/>
          </a:p>
          <a:p>
            <a:pPr lvl="1" algn="r" rtl="1"/>
            <a:r>
              <a:rPr lang="fa-IR" dirty="0" smtClean="0"/>
              <a:t>الکل</a:t>
            </a:r>
          </a:p>
          <a:p>
            <a:pPr lvl="1" algn="r" rtl="1"/>
            <a:r>
              <a:rPr lang="fa-IR" dirty="0" smtClean="0"/>
              <a:t>هموژنوز یا غیر هموژنوز</a:t>
            </a:r>
          </a:p>
          <a:p>
            <a:pPr algn="r" rtl="1"/>
            <a:r>
              <a:rPr lang="fa-IR" dirty="0" smtClean="0"/>
              <a:t>درمان</a:t>
            </a:r>
          </a:p>
          <a:p>
            <a:pPr lvl="1" algn="r" rtl="1"/>
            <a:r>
              <a:rPr lang="fa-IR" dirty="0" smtClean="0"/>
              <a:t>قطع </a:t>
            </a:r>
            <a:r>
              <a:rPr lang="fa-IR" dirty="0"/>
              <a:t>سیگار </a:t>
            </a:r>
            <a:r>
              <a:rPr lang="fa-IR" dirty="0" smtClean="0"/>
              <a:t>والکل</a:t>
            </a:r>
          </a:p>
          <a:p>
            <a:pPr lvl="1" algn="r" rtl="1"/>
            <a:r>
              <a:rPr lang="fa-IR" dirty="0" smtClean="0"/>
              <a:t>داروی ضدقارچ(فلوکونازول)</a:t>
            </a:r>
          </a:p>
          <a:p>
            <a:pPr lvl="1" algn="r" rtl="1"/>
            <a:r>
              <a:rPr lang="fa-IR" dirty="0" smtClean="0"/>
              <a:t>دیسپلازی متوسط تا شدید ار وجود دارد باید برداشته شود</a:t>
            </a:r>
          </a:p>
          <a:p>
            <a:pPr lvl="1" algn="r" rtl="1"/>
            <a:r>
              <a:rPr lang="fa-IR" dirty="0" smtClean="0"/>
              <a:t>آهی به بیمار و فالوآپ مرتب</a:t>
            </a:r>
          </a:p>
          <a:p>
            <a:pPr lvl="1" algn="r" rtl="1"/>
            <a:endParaRPr lang="en-US" dirty="0"/>
          </a:p>
        </p:txBody>
      </p:sp>
    </p:spTree>
    <p:extLst>
      <p:ext uri="{BB962C8B-B14F-4D97-AF65-F5344CB8AC3E}">
        <p14:creationId xmlns:p14="http://schemas.microsoft.com/office/powerpoint/2010/main" val="35938074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کاندیدیازیس </a:t>
            </a:r>
            <a:r>
              <a:rPr lang="fa-IR" dirty="0" smtClean="0"/>
              <a:t>پوستی </a:t>
            </a:r>
            <a:r>
              <a:rPr lang="fa-IR" dirty="0" smtClean="0"/>
              <a:t>مخاطی مزمن</a:t>
            </a:r>
            <a:endParaRPr lang="en-US" dirty="0"/>
          </a:p>
        </p:txBody>
      </p:sp>
      <p:sp>
        <p:nvSpPr>
          <p:cNvPr id="3" name="Content Placeholder 2"/>
          <p:cNvSpPr>
            <a:spLocks noGrp="1"/>
          </p:cNvSpPr>
          <p:nvPr>
            <p:ph idx="1"/>
          </p:nvPr>
        </p:nvSpPr>
        <p:spPr/>
        <p:txBody>
          <a:bodyPr>
            <a:normAutofit lnSpcReduction="10000"/>
          </a:bodyPr>
          <a:lstStyle/>
          <a:p>
            <a:pPr algn="just" rtl="1"/>
            <a:r>
              <a:rPr lang="fa-IR" dirty="0" smtClean="0"/>
              <a:t>چنانچه کاندیدیازیس  شدید باشد و مناطق وسیعی را در بدن درکیر کرده باشد احتمال زیادی وجود دارد که نقص ایمنی اساس (بویژه ایمنی سلولار )وجود داشته باشد</a:t>
            </a:r>
          </a:p>
          <a:p>
            <a:pPr algn="just" rtl="1"/>
            <a:r>
              <a:rPr lang="fa-IR" dirty="0" smtClean="0"/>
              <a:t>بیماران با نقص  ایمنی سلولار  مستعد عفونتهای کاندیدایی مزمن هستند اما به عنوان  کاندیدیازیس پوستی مخاطی مزمن قرار نمییرند</a:t>
            </a:r>
          </a:p>
          <a:p>
            <a:pPr lvl="1" algn="r" rtl="1"/>
            <a:r>
              <a:rPr lang="en-US" dirty="0"/>
              <a:t>severe combined immune deficiency </a:t>
            </a:r>
            <a:r>
              <a:rPr lang="en-US" dirty="0" smtClean="0"/>
              <a:t>syndrome</a:t>
            </a:r>
            <a:endParaRPr lang="fa-IR" dirty="0" smtClean="0"/>
          </a:p>
          <a:p>
            <a:pPr lvl="1" algn="r" rtl="1"/>
            <a:r>
              <a:rPr lang="en-US" dirty="0" err="1"/>
              <a:t>DiGeorge</a:t>
            </a:r>
            <a:r>
              <a:rPr lang="en-US" dirty="0"/>
              <a:t> </a:t>
            </a:r>
            <a:r>
              <a:rPr lang="en-US" dirty="0" smtClean="0"/>
              <a:t>syndrome</a:t>
            </a:r>
            <a:endParaRPr lang="fa-IR" dirty="0" smtClean="0"/>
          </a:p>
          <a:p>
            <a:pPr lvl="1" algn="r" rtl="1"/>
            <a:r>
              <a:rPr lang="en-US" dirty="0"/>
              <a:t>HIV/AIDS</a:t>
            </a:r>
            <a:endParaRPr lang="fa-IR" dirty="0" smtClean="0"/>
          </a:p>
          <a:p>
            <a:pPr algn="r" rtl="1"/>
            <a:endParaRPr lang="en-US" dirty="0"/>
          </a:p>
        </p:txBody>
      </p:sp>
    </p:spTree>
    <p:extLst>
      <p:ext uri="{BB962C8B-B14F-4D97-AF65-F5344CB8AC3E}">
        <p14:creationId xmlns:p14="http://schemas.microsoft.com/office/powerpoint/2010/main" val="4176317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normAutofit lnSpcReduction="10000"/>
          </a:bodyPr>
          <a:lstStyle/>
          <a:p>
            <a:pPr algn="r" rtl="1"/>
            <a:r>
              <a:rPr lang="fa-IR" dirty="0"/>
              <a:t>کاندیدازیس پوستی مخاطی  یک حالت خاص نیست بلکه نمای کلینیکی از  یک طیف از اختلالات ایمونولوژیکی،اندوکرینی و اتوایمیون میباشد</a:t>
            </a:r>
          </a:p>
          <a:p>
            <a:pPr algn="r" rtl="1"/>
            <a:r>
              <a:rPr lang="fa-IR" dirty="0" smtClean="0"/>
              <a:t>کروه پراکنده از سندرمهای نادرخانوادی هستند که </a:t>
            </a:r>
          </a:p>
          <a:p>
            <a:pPr lvl="1" algn="r" rtl="1"/>
            <a:r>
              <a:rPr lang="fa-IR" dirty="0" smtClean="0"/>
              <a:t>کاندیدیازیس پوستی مخاطی مزمن </a:t>
            </a:r>
          </a:p>
          <a:p>
            <a:pPr lvl="1" algn="r" rtl="1"/>
            <a:r>
              <a:rPr lang="fa-IR" dirty="0" smtClean="0"/>
              <a:t>عفونت استافیلوکوک اورئوس</a:t>
            </a:r>
          </a:p>
          <a:p>
            <a:pPr lvl="1" algn="r" rtl="1"/>
            <a:r>
              <a:rPr lang="fa-IR" dirty="0" smtClean="0"/>
              <a:t>نقص ایمنی سلولار که ممکن است محدود به آنتی ژن قارج باشد  یا نقص ایمنی کسترده تر</a:t>
            </a:r>
          </a:p>
          <a:p>
            <a:pPr lvl="1" algn="r" rtl="1"/>
            <a:r>
              <a:rPr lang="fa-IR" dirty="0" smtClean="0"/>
              <a:t>پاسخ ضعیف به درمان ضد قارچی موضعی طولانی مدت</a:t>
            </a:r>
            <a:endParaRPr lang="en-US" dirty="0"/>
          </a:p>
        </p:txBody>
      </p:sp>
    </p:spTree>
    <p:extLst>
      <p:ext uri="{BB962C8B-B14F-4D97-AF65-F5344CB8AC3E}">
        <p14:creationId xmlns:p14="http://schemas.microsoft.com/office/powerpoint/2010/main" val="1691248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normAutofit fontScale="92500"/>
          </a:bodyPr>
          <a:lstStyle/>
          <a:p>
            <a:pPr algn="r" rtl="1"/>
            <a:r>
              <a:rPr lang="fa-IR" dirty="0" smtClean="0"/>
              <a:t>بیماران مبتلا به کاندیدیازیس پوستی مخاطی مزمن دارای نمای بالینی زیر هستند</a:t>
            </a:r>
          </a:p>
          <a:p>
            <a:pPr lvl="1" algn="r" rtl="1"/>
            <a:r>
              <a:rPr lang="fa-IR" dirty="0" smtClean="0"/>
              <a:t>کاندیدیازیس مزمن ناشی از کاندیدا آلبیکانس</a:t>
            </a:r>
          </a:p>
          <a:p>
            <a:pPr lvl="1" algn="r" rtl="1"/>
            <a:r>
              <a:rPr lang="fa-IR" dirty="0" smtClean="0"/>
              <a:t>پچ سفید غیر قابل برداشت  وشیارهای عمقی بر روی زبان و کام</a:t>
            </a:r>
          </a:p>
          <a:p>
            <a:pPr lvl="1" algn="r" rtl="1"/>
            <a:r>
              <a:rPr lang="fa-IR" dirty="0" smtClean="0"/>
              <a:t>عفونت کاندیدیایی در پوست وناخن وسایر مخاطها</a:t>
            </a:r>
          </a:p>
          <a:p>
            <a:pPr algn="r" rtl="1"/>
            <a:r>
              <a:rPr lang="fa-IR" dirty="0" smtClean="0"/>
              <a:t>تکرار زیاد داروهای ضد قارچ آزولی میتواند مقاومت نسبت به این دارو ایجاد کند.جهت جلویری از این امر باید به صورت متناوب از داروهای ضد قارچ غیر آزولی مثل کلرهکزیدین استفاده کرد</a:t>
            </a:r>
          </a:p>
          <a:p>
            <a:pPr algn="r" rtl="1"/>
            <a:endParaRPr lang="en-US" dirty="0"/>
          </a:p>
        </p:txBody>
      </p:sp>
    </p:spTree>
    <p:extLst>
      <p:ext uri="{BB962C8B-B14F-4D97-AF65-F5344CB8AC3E}">
        <p14:creationId xmlns:p14="http://schemas.microsoft.com/office/powerpoint/2010/main" val="1501151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کاندیدیازیس اریتماتوز یا آتروفیک</a:t>
            </a:r>
            <a:endParaRPr lang="en-US" dirty="0"/>
          </a:p>
        </p:txBody>
      </p:sp>
      <p:sp>
        <p:nvSpPr>
          <p:cNvPr id="3" name="Content Placeholder 2"/>
          <p:cNvSpPr>
            <a:spLocks noGrp="1"/>
          </p:cNvSpPr>
          <p:nvPr>
            <p:ph idx="1"/>
          </p:nvPr>
        </p:nvSpPr>
        <p:spPr/>
        <p:txBody>
          <a:bodyPr/>
          <a:lstStyle/>
          <a:p>
            <a:pPr algn="just" rtl="1"/>
            <a:r>
              <a:rPr lang="fa-IR" dirty="0" smtClean="0"/>
              <a:t>ممکن است در حالات زیر دیده شود</a:t>
            </a:r>
          </a:p>
          <a:p>
            <a:pPr lvl="1" algn="just" rtl="1"/>
            <a:r>
              <a:rPr lang="fa-IR" dirty="0" smtClean="0"/>
              <a:t> استئوماتیت ناشی از دنچر  یا استئوماتیت ناشی از استروئید یا آنتی بیوتیک دیده شود</a:t>
            </a:r>
          </a:p>
          <a:p>
            <a:pPr lvl="1" algn="just" rtl="1"/>
            <a:r>
              <a:rPr lang="en-US" dirty="0"/>
              <a:t>median rhomboid </a:t>
            </a:r>
            <a:r>
              <a:rPr lang="en-US" dirty="0" err="1" smtClean="0"/>
              <a:t>glossitis</a:t>
            </a:r>
            <a:endParaRPr lang="fa-IR" dirty="0" smtClean="0"/>
          </a:p>
          <a:p>
            <a:pPr lvl="1" algn="just" rtl="1"/>
            <a:r>
              <a:rPr lang="en-US" dirty="0"/>
              <a:t>HIV infection,</a:t>
            </a:r>
          </a:p>
        </p:txBody>
      </p:sp>
    </p:spTree>
    <p:extLst>
      <p:ext uri="{BB962C8B-B14F-4D97-AF65-F5344CB8AC3E}">
        <p14:creationId xmlns:p14="http://schemas.microsoft.com/office/powerpoint/2010/main" val="38722167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استئوماتیت ناشی از آنتی بیوتیک و استروئید</a:t>
            </a:r>
            <a:endParaRPr lang="en-US" dirty="0"/>
          </a:p>
        </p:txBody>
      </p:sp>
      <p:sp>
        <p:nvSpPr>
          <p:cNvPr id="3" name="Content Placeholder 2"/>
          <p:cNvSpPr>
            <a:spLocks noGrp="1"/>
          </p:cNvSpPr>
          <p:nvPr>
            <p:ph idx="1"/>
          </p:nvPr>
        </p:nvSpPr>
        <p:spPr/>
        <p:txBody>
          <a:bodyPr/>
          <a:lstStyle/>
          <a:p>
            <a:pPr algn="r" rtl="1"/>
            <a:r>
              <a:rPr lang="fa-IR" dirty="0" smtClean="0"/>
              <a:t>شایع نیست ودر هر سنی  وجنسی  وهر منطقه جغرافیایی رخ میدهد</a:t>
            </a:r>
          </a:p>
          <a:p>
            <a:pPr algn="r" rtl="1"/>
            <a:r>
              <a:rPr lang="fa-IR" dirty="0" smtClean="0"/>
              <a:t>معمولا بدنبال درمان با آنتی بیوتیکهای وسیع الطیف مثل تتراسایکلین ایجاد میشود وممکن است باعث  ایجاد مشکل در ادامه درمان کند </a:t>
            </a:r>
            <a:endParaRPr lang="en-US" dirty="0"/>
          </a:p>
        </p:txBody>
      </p:sp>
    </p:spTree>
    <p:extLst>
      <p:ext uri="{BB962C8B-B14F-4D97-AF65-F5344CB8AC3E}">
        <p14:creationId xmlns:p14="http://schemas.microsoft.com/office/powerpoint/2010/main" val="15225450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chemeClr val="bg1"/>
                </a:solidFill>
              </a:rPr>
              <a:t>مقدمه</a:t>
            </a:r>
            <a:endParaRPr lang="en-US" dirty="0">
              <a:solidFill>
                <a:schemeClr val="bg1"/>
              </a:solidFill>
            </a:endParaRPr>
          </a:p>
        </p:txBody>
      </p:sp>
      <p:sp>
        <p:nvSpPr>
          <p:cNvPr id="3" name="Content Placeholder 2"/>
          <p:cNvSpPr>
            <a:spLocks noGrp="1"/>
          </p:cNvSpPr>
          <p:nvPr>
            <p:ph idx="1"/>
          </p:nvPr>
        </p:nvSpPr>
        <p:spPr/>
        <p:txBody>
          <a:bodyPr>
            <a:normAutofit/>
          </a:bodyPr>
          <a:lstStyle/>
          <a:p>
            <a:pPr algn="just" rtl="1"/>
            <a:r>
              <a:rPr lang="fa-IR" dirty="0" smtClean="0"/>
              <a:t>اکثریت عفونتهای قارچی دهان  توسط </a:t>
            </a:r>
            <a:r>
              <a:rPr lang="fa-IR" dirty="0" smtClean="0">
                <a:solidFill>
                  <a:srgbClr val="FFFF00"/>
                </a:solidFill>
              </a:rPr>
              <a:t>کاندیدا آلبیکانس </a:t>
            </a:r>
            <a:r>
              <a:rPr lang="fa-IR" dirty="0" smtClean="0"/>
              <a:t>ایجاد میشود که جزئی از فلور نرمال دهان محسوب میشود</a:t>
            </a:r>
            <a:endParaRPr lang="en-US" dirty="0" smtClean="0"/>
          </a:p>
          <a:p>
            <a:pPr algn="just" rtl="1"/>
            <a:r>
              <a:rPr lang="fa-IR" dirty="0" smtClean="0"/>
              <a:t>حدود 50 درصد از جمعیت نرمال  دارای کاندیدا آلبیکانس بر روز سطح پشتی زبانشان هستند(</a:t>
            </a:r>
            <a:r>
              <a:rPr lang="fa-IR" dirty="0" smtClean="0">
                <a:solidFill>
                  <a:srgbClr val="FFFF00"/>
                </a:solidFill>
              </a:rPr>
              <a:t>حامل کاندیدا</a:t>
            </a:r>
            <a:r>
              <a:rPr lang="fa-IR" dirty="0" smtClean="0"/>
              <a:t>)</a:t>
            </a:r>
          </a:p>
          <a:p>
            <a:pPr algn="just" rtl="1"/>
            <a:r>
              <a:rPr lang="fa-IR" dirty="0" smtClean="0"/>
              <a:t>عفونت کاندیدا آلبیکانس معمولا در بیمارانی دیده میشود که از سایر نظرات ناخوش هستند</a:t>
            </a:r>
          </a:p>
          <a:p>
            <a:pPr lvl="1" algn="just" rtl="1"/>
            <a:r>
              <a:rPr lang="fa-IR" dirty="0" smtClean="0">
                <a:solidFill>
                  <a:srgbClr val="FF0000"/>
                </a:solidFill>
              </a:rPr>
              <a:t>بیماری بیماران</a:t>
            </a:r>
          </a:p>
          <a:p>
            <a:pPr algn="r" rtl="1"/>
            <a:endParaRPr lang="en-US" dirty="0"/>
          </a:p>
        </p:txBody>
      </p:sp>
    </p:spTree>
    <p:extLst>
      <p:ext uri="{BB962C8B-B14F-4D97-AF65-F5344CB8AC3E}">
        <p14:creationId xmlns:p14="http://schemas.microsoft.com/office/powerpoint/2010/main" val="301845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amond(in)">
                                      <p:cBhvr>
                                        <p:cTn id="13" dur="2000"/>
                                        <p:tgtEl>
                                          <p:spTgt spid="3">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amond(in)">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4761" y="1890962"/>
            <a:ext cx="5294478" cy="394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449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r" rtl="1"/>
            <a:r>
              <a:rPr lang="fa-IR" dirty="0" smtClean="0"/>
              <a:t>تشخیص کلینیکی است  اما </a:t>
            </a:r>
            <a:r>
              <a:rPr lang="fa-IR" dirty="0"/>
              <a:t>اگر </a:t>
            </a:r>
            <a:r>
              <a:rPr lang="fa-IR" dirty="0" smtClean="0"/>
              <a:t>اتیولوژی نامشخص است حتما باید آزمایش خون و اسمیر تهیه شود</a:t>
            </a:r>
          </a:p>
          <a:p>
            <a:pPr algn="r" rtl="1"/>
            <a:r>
              <a:rPr lang="fa-IR" dirty="0" smtClean="0"/>
              <a:t>درمان:قطع </a:t>
            </a:r>
            <a:r>
              <a:rPr lang="fa-IR" dirty="0"/>
              <a:t>دارو،سیگار</a:t>
            </a:r>
            <a:endParaRPr lang="fa-IR" dirty="0" smtClean="0"/>
          </a:p>
          <a:p>
            <a:pPr algn="r" rtl="1"/>
            <a:r>
              <a:rPr lang="fa-IR" dirty="0" smtClean="0"/>
              <a:t>درمان با آزولها (سیستمیک)چرا که ممکن است به پلی انها پاسخ ندهد</a:t>
            </a:r>
            <a:endParaRPr lang="en-US" dirty="0"/>
          </a:p>
        </p:txBody>
      </p:sp>
    </p:spTree>
    <p:extLst>
      <p:ext uri="{BB962C8B-B14F-4D97-AF65-F5344CB8AC3E}">
        <p14:creationId xmlns:p14="http://schemas.microsoft.com/office/powerpoint/2010/main" val="2935980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RHOMBOID GLOSSITIS</a:t>
            </a:r>
          </a:p>
        </p:txBody>
      </p:sp>
      <p:sp>
        <p:nvSpPr>
          <p:cNvPr id="3" name="Content Placeholder 2"/>
          <p:cNvSpPr>
            <a:spLocks noGrp="1"/>
          </p:cNvSpPr>
          <p:nvPr>
            <p:ph idx="1"/>
          </p:nvPr>
        </p:nvSpPr>
        <p:spPr/>
        <p:txBody>
          <a:bodyPr/>
          <a:lstStyle/>
          <a:p>
            <a:pPr algn="r" rtl="1"/>
            <a:r>
              <a:rPr lang="fa-IR" dirty="0" smtClean="0"/>
              <a:t>آتروفی پاپیلاها در قسمت مرکزی سطح پشتی زبان وقدام به ترمینال سالکوس</a:t>
            </a:r>
          </a:p>
          <a:p>
            <a:pPr algn="r" rtl="1"/>
            <a:r>
              <a:rPr lang="fa-IR" dirty="0" smtClean="0"/>
              <a:t>ناشایع.درهرسن وجنس وهرمکان جغرافیایی</a:t>
            </a:r>
          </a:p>
          <a:p>
            <a:pPr algn="r" rtl="1"/>
            <a:r>
              <a:rPr lang="fa-IR" dirty="0"/>
              <a:t>سیگار </a:t>
            </a:r>
            <a:r>
              <a:rPr lang="fa-IR" dirty="0" smtClean="0"/>
              <a:t>کشیدن،استفاده از دنچر،اسپری کورتون،عفونت </a:t>
            </a:r>
            <a:r>
              <a:rPr lang="en-US" dirty="0" smtClean="0"/>
              <a:t>HIV</a:t>
            </a:r>
            <a:endParaRPr lang="en-US" dirty="0"/>
          </a:p>
        </p:txBody>
      </p:sp>
    </p:spTree>
    <p:extLst>
      <p:ext uri="{BB962C8B-B14F-4D97-AF65-F5344CB8AC3E}">
        <p14:creationId xmlns:p14="http://schemas.microsoft.com/office/powerpoint/2010/main" val="450794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7" name="Content Placeholder 6"/>
          <p:cNvSpPr>
            <a:spLocks noGrp="1"/>
          </p:cNvSpPr>
          <p:nvPr>
            <p:ph idx="1"/>
          </p:nvPr>
        </p:nvSpPr>
        <p:spPr/>
        <p:txBody>
          <a:bodyPr/>
          <a:lstStyle/>
          <a:p>
            <a:pPr algn="r" rtl="1"/>
            <a:r>
              <a:rPr lang="fa-IR" dirty="0" smtClean="0"/>
              <a:t>نمای کلینیکی</a:t>
            </a:r>
          </a:p>
          <a:p>
            <a:pPr algn="r" rtl="1"/>
            <a:r>
              <a:rPr lang="fa-IR" dirty="0" smtClean="0"/>
              <a:t>تشخیص کلینیکی</a:t>
            </a:r>
          </a:p>
          <a:p>
            <a:pPr algn="r" rtl="1"/>
            <a:r>
              <a:rPr lang="fa-IR" dirty="0" smtClean="0"/>
              <a:t>در بیوپسی نمای سودواپیتلیوماتوز هایپرپلازی</a:t>
            </a:r>
          </a:p>
          <a:p>
            <a:pPr algn="r" rtl="1"/>
            <a:r>
              <a:rPr lang="fa-IR" dirty="0" smtClean="0"/>
              <a:t>درمان:توقف </a:t>
            </a:r>
            <a:r>
              <a:rPr lang="fa-IR" dirty="0"/>
              <a:t>سیگار </a:t>
            </a:r>
            <a:r>
              <a:rPr lang="fa-IR" dirty="0" smtClean="0"/>
              <a:t>کشیدن و درمان ضد                     قارچ با آزولها</a:t>
            </a:r>
          </a:p>
          <a:p>
            <a:pPr algn="r" rtl="1"/>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2549621"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6864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دنچر استوماتیت</a:t>
            </a:r>
            <a:endParaRPr lang="en-US" dirty="0"/>
          </a:p>
        </p:txBody>
      </p:sp>
      <p:sp>
        <p:nvSpPr>
          <p:cNvPr id="3" name="Content Placeholder 2"/>
          <p:cNvSpPr>
            <a:spLocks noGrp="1"/>
          </p:cNvSpPr>
          <p:nvPr>
            <p:ph idx="1"/>
          </p:nvPr>
        </p:nvSpPr>
        <p:spPr/>
        <p:txBody>
          <a:bodyPr>
            <a:normAutofit fontScale="85000" lnSpcReduction="20000"/>
          </a:bodyPr>
          <a:lstStyle/>
          <a:p>
            <a:pPr algn="just" rtl="1"/>
            <a:r>
              <a:rPr lang="fa-IR" dirty="0" smtClean="0"/>
              <a:t>التهاب و اریتم خفیف در مخاط زیر دنچر(معمولا پروتز کامل) مشاهده میشود</a:t>
            </a:r>
          </a:p>
          <a:p>
            <a:pPr algn="just" rtl="1"/>
            <a:r>
              <a:rPr lang="fa-IR" dirty="0" smtClean="0"/>
              <a:t>شایع،درافراد میانسال و پیر،در زنان شایعترو درسرتاسر دنیا دیده میشود</a:t>
            </a:r>
          </a:p>
          <a:p>
            <a:pPr algn="just" rtl="1"/>
            <a:r>
              <a:rPr lang="fa-IR" dirty="0" smtClean="0"/>
              <a:t>فاکتور مستعد کننده:</a:t>
            </a:r>
          </a:p>
          <a:p>
            <a:pPr lvl="1" algn="just" rtl="1"/>
            <a:r>
              <a:rPr lang="fa-IR" dirty="0" smtClean="0"/>
              <a:t>استفاده از دنچر مخصوصا در طول شب یا استفاده از دنچر در حالتی که خشکی دهان وجود دارد</a:t>
            </a:r>
          </a:p>
          <a:p>
            <a:pPr lvl="1" algn="just" rtl="1"/>
            <a:r>
              <a:rPr lang="fa-IR" dirty="0"/>
              <a:t>سیگار </a:t>
            </a:r>
            <a:r>
              <a:rPr lang="fa-IR" dirty="0" smtClean="0"/>
              <a:t>کشیدن</a:t>
            </a:r>
          </a:p>
          <a:p>
            <a:pPr lvl="1" algn="just" rtl="1"/>
            <a:r>
              <a:rPr lang="fa-IR" dirty="0" smtClean="0"/>
              <a:t>دیابت یا رژیم غذایی پرکربوهیدرات</a:t>
            </a:r>
          </a:p>
          <a:p>
            <a:pPr lvl="1" algn="just" rtl="1"/>
            <a:r>
              <a:rPr lang="fa-IR" dirty="0" smtClean="0"/>
              <a:t>هایپوسالیویشن</a:t>
            </a:r>
          </a:p>
          <a:p>
            <a:pPr lvl="1" algn="just" rtl="1"/>
            <a:r>
              <a:rPr lang="fa-IR" dirty="0" smtClean="0"/>
              <a:t>کمبود آهن،فولات واسید فولیک در خون</a:t>
            </a:r>
          </a:p>
          <a:p>
            <a:pPr lvl="1" algn="just" rtl="1"/>
            <a:r>
              <a:rPr lang="en-US" dirty="0" smtClean="0"/>
              <a:t>HIV</a:t>
            </a:r>
            <a:endParaRPr lang="en-US" dirty="0"/>
          </a:p>
        </p:txBody>
      </p:sp>
    </p:spTree>
    <p:extLst>
      <p:ext uri="{BB962C8B-B14F-4D97-AF65-F5344CB8AC3E}">
        <p14:creationId xmlns:p14="http://schemas.microsoft.com/office/powerpoint/2010/main" val="869591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r" rtl="1"/>
            <a:r>
              <a:rPr lang="fa-IR" dirty="0" smtClean="0"/>
              <a:t>غیر از کاندیدا ،عفونت باکتریایی و تروما در ایجاد دنچر استوماتیت نقش دارد</a:t>
            </a:r>
          </a:p>
          <a:p>
            <a:pPr algn="r" rtl="1"/>
            <a:r>
              <a:rPr lang="fa-IR" dirty="0" smtClean="0"/>
              <a:t>نمای کلینیکی</a:t>
            </a:r>
          </a:p>
          <a:p>
            <a:pPr lvl="1" algn="r" rtl="1"/>
            <a:r>
              <a:rPr lang="fa-IR" dirty="0" smtClean="0"/>
              <a:t>فاقد درد وسوزش</a:t>
            </a:r>
          </a:p>
          <a:p>
            <a:pPr lvl="1" algn="r" rtl="1"/>
            <a:r>
              <a:rPr lang="fa-IR" dirty="0" smtClean="0"/>
              <a:t>اریتم وادم مزمن مخاط  زیر دنچر فک بالا</a:t>
            </a:r>
          </a:p>
          <a:p>
            <a:pPr algn="r" rt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 y="4318609"/>
            <a:ext cx="4034589" cy="2567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610" y="4318609"/>
            <a:ext cx="3947757" cy="260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697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r" rtl="1"/>
            <a:r>
              <a:rPr lang="fa-IR" dirty="0" smtClean="0"/>
              <a:t>عوارض</a:t>
            </a:r>
          </a:p>
          <a:p>
            <a:pPr lvl="1" algn="r" rtl="1"/>
            <a:r>
              <a:rPr lang="fa-IR" dirty="0"/>
              <a:t> </a:t>
            </a:r>
            <a:r>
              <a:rPr lang="fa-IR" dirty="0" smtClean="0"/>
              <a:t>شقاق </a:t>
            </a:r>
            <a:r>
              <a:rPr lang="fa-IR" dirty="0"/>
              <a:t>گوشه </a:t>
            </a:r>
            <a:r>
              <a:rPr lang="fa-IR" dirty="0" smtClean="0"/>
              <a:t>لب</a:t>
            </a:r>
          </a:p>
          <a:p>
            <a:pPr lvl="1" algn="r" rtl="1"/>
            <a:r>
              <a:rPr lang="fa-IR" dirty="0" smtClean="0"/>
              <a:t>پاپیلاری هایپرپلازی</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319"/>
          <a:stretch/>
        </p:blipFill>
        <p:spPr bwMode="auto">
          <a:xfrm>
            <a:off x="159988" y="3267659"/>
            <a:ext cx="3945177" cy="2828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58" y="685800"/>
            <a:ext cx="3647388" cy="258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724" y="3810000"/>
            <a:ext cx="3683876" cy="267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452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بندی</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6858000" cy="4634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1804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تشخیص ودرمان</a:t>
            </a:r>
            <a:endParaRPr lang="en-US" dirty="0"/>
          </a:p>
        </p:txBody>
      </p:sp>
      <p:sp>
        <p:nvSpPr>
          <p:cNvPr id="3" name="Content Placeholder 2"/>
          <p:cNvSpPr>
            <a:spLocks noGrp="1"/>
          </p:cNvSpPr>
          <p:nvPr>
            <p:ph idx="1"/>
          </p:nvPr>
        </p:nvSpPr>
        <p:spPr/>
        <p:txBody>
          <a:bodyPr/>
          <a:lstStyle/>
          <a:p>
            <a:pPr algn="just" rtl="1"/>
            <a:r>
              <a:rPr lang="fa-IR" dirty="0" smtClean="0"/>
              <a:t>تشخیص کلینیکی است</a:t>
            </a:r>
          </a:p>
          <a:p>
            <a:pPr algn="just" rtl="1"/>
            <a:r>
              <a:rPr lang="fa-IR" dirty="0" smtClean="0"/>
              <a:t>ارزیابی خونی،ارزیابی آهن،دیابت،</a:t>
            </a:r>
            <a:r>
              <a:rPr lang="en-US" dirty="0" smtClean="0"/>
              <a:t>HIV</a:t>
            </a:r>
            <a:r>
              <a:rPr lang="fa-IR" dirty="0" smtClean="0"/>
              <a:t> </a:t>
            </a:r>
          </a:p>
          <a:p>
            <a:pPr algn="just" rtl="1"/>
            <a:r>
              <a:rPr lang="fa-IR" dirty="0" smtClean="0"/>
              <a:t>درمان حالت زمینه ای،توقف </a:t>
            </a:r>
            <a:r>
              <a:rPr lang="fa-IR" dirty="0"/>
              <a:t>سیگارکشیدن،بهداشت </a:t>
            </a:r>
            <a:r>
              <a:rPr lang="fa-IR" dirty="0" smtClean="0"/>
              <a:t>پروتز</a:t>
            </a:r>
          </a:p>
          <a:p>
            <a:pPr algn="just" rtl="1"/>
            <a:r>
              <a:rPr lang="fa-IR" dirty="0" smtClean="0"/>
              <a:t>مسواک زدن سطح کام ودرمان با ضدقارچ برای 4 هفته</a:t>
            </a:r>
          </a:p>
          <a:p>
            <a:pPr algn="just" rtl="1"/>
            <a:r>
              <a:rPr lang="fa-IR" dirty="0" smtClean="0"/>
              <a:t>استفاده از مایکونازول در سطح دنچر قبل از هر بار استفاده</a:t>
            </a:r>
            <a:endParaRPr lang="en-US" dirty="0"/>
          </a:p>
        </p:txBody>
      </p:sp>
    </p:spTree>
    <p:extLst>
      <p:ext uri="{BB962C8B-B14F-4D97-AF65-F5344CB8AC3E}">
        <p14:creationId xmlns:p14="http://schemas.microsoft.com/office/powerpoint/2010/main" val="3013410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شقاق </a:t>
            </a:r>
            <a:r>
              <a:rPr lang="fa-IR" dirty="0"/>
              <a:t>گوشه </a:t>
            </a:r>
            <a:r>
              <a:rPr lang="fa-IR" dirty="0" smtClean="0"/>
              <a:t>لب</a:t>
            </a:r>
            <a:endParaRPr lang="en-US" dirty="0"/>
          </a:p>
        </p:txBody>
      </p:sp>
      <p:sp>
        <p:nvSpPr>
          <p:cNvPr id="3" name="Content Placeholder 2"/>
          <p:cNvSpPr>
            <a:spLocks noGrp="1"/>
          </p:cNvSpPr>
          <p:nvPr>
            <p:ph idx="1"/>
          </p:nvPr>
        </p:nvSpPr>
        <p:spPr/>
        <p:txBody>
          <a:bodyPr/>
          <a:lstStyle/>
          <a:p>
            <a:pPr algn="r" rtl="1"/>
            <a:r>
              <a:rPr lang="fa-IR" dirty="0" smtClean="0"/>
              <a:t>التهابی که در دوطرف </a:t>
            </a:r>
            <a:r>
              <a:rPr lang="fa-IR" dirty="0"/>
              <a:t>گوشه </a:t>
            </a:r>
            <a:r>
              <a:rPr lang="fa-IR" dirty="0" smtClean="0"/>
              <a:t>لب دیده میشود</a:t>
            </a:r>
          </a:p>
          <a:p>
            <a:pPr algn="r" rtl="1"/>
            <a:r>
              <a:rPr lang="fa-IR" dirty="0" smtClean="0"/>
              <a:t>شایع است،در بالغین بویژه افراد مسن رخ میدهد،درمرد وزن رخ میدهد</a:t>
            </a:r>
            <a:r>
              <a:rPr lang="fa-IR" dirty="0" smtClean="0"/>
              <a:t>،</a:t>
            </a:r>
            <a:endParaRPr lang="fa-IR"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400"/>
            <a:ext cx="555307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20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just" rtl="1"/>
            <a:r>
              <a:rPr lang="fa-IR" dirty="0"/>
              <a:t>معمولا </a:t>
            </a:r>
            <a:r>
              <a:rPr lang="fa-IR" dirty="0" smtClean="0"/>
              <a:t>کاندیدیازیس </a:t>
            </a:r>
            <a:r>
              <a:rPr lang="fa-IR" dirty="0"/>
              <a:t>باعث عفونت سطحی میشود اما در بیماران با ضعف سیستم ایمنی میتواند باعث کاندیدیازیس تهاجمی گردد و وارد بافتهای عمقی شود</a:t>
            </a:r>
          </a:p>
          <a:p>
            <a:pPr algn="just" rtl="1"/>
            <a:r>
              <a:rPr lang="fa-IR" dirty="0"/>
              <a:t>عفونتهای قارچی عمقی در مقایسه با کاندیدیازیس خیلی نادر هستند و تنها در افراد با ضعف سیستم ایمنی دیده میشود</a:t>
            </a:r>
          </a:p>
        </p:txBody>
      </p:sp>
    </p:spTree>
    <p:extLst>
      <p:ext uri="{BB962C8B-B14F-4D97-AF65-F5344CB8AC3E}">
        <p14:creationId xmlns:p14="http://schemas.microsoft.com/office/powerpoint/2010/main" val="49981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2000"/>
                                        <p:tgtEl>
                                          <p:spTgt spid="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عوامل مستعد کننده</a:t>
            </a:r>
            <a:endParaRPr lang="en-US" dirty="0"/>
          </a:p>
        </p:txBody>
      </p:sp>
      <p:sp>
        <p:nvSpPr>
          <p:cNvPr id="3" name="Content Placeholder 2"/>
          <p:cNvSpPr>
            <a:spLocks noGrp="1"/>
          </p:cNvSpPr>
          <p:nvPr>
            <p:ph idx="1"/>
          </p:nvPr>
        </p:nvSpPr>
        <p:spPr/>
        <p:txBody>
          <a:bodyPr/>
          <a:lstStyle/>
          <a:p>
            <a:pPr algn="just" rtl="1"/>
            <a:r>
              <a:rPr lang="fa-IR" dirty="0" smtClean="0"/>
              <a:t>استفاده از دنچر،خشکی دهان،کشیدن </a:t>
            </a:r>
            <a:r>
              <a:rPr lang="fa-IR" dirty="0"/>
              <a:t>سیگار</a:t>
            </a:r>
            <a:endParaRPr lang="fa-IR" dirty="0" smtClean="0"/>
          </a:p>
          <a:p>
            <a:pPr algn="just" rtl="1"/>
            <a:r>
              <a:rPr lang="fa-IR" dirty="0" smtClean="0"/>
              <a:t>کمبود آهن،ویتامین ب،اسید فولیک و روی،سوئ جذب،نقص ایمنی(سندرم داون،عفونت </a:t>
            </a:r>
            <a:r>
              <a:rPr lang="en-US" dirty="0" smtClean="0"/>
              <a:t>HIV</a:t>
            </a:r>
            <a:r>
              <a:rPr lang="fa-IR" dirty="0" smtClean="0"/>
              <a:t>،دیابت،سرطان،ضعف سیستم ایمنی،اختلالات غذاخوردن)</a:t>
            </a:r>
          </a:p>
          <a:p>
            <a:pPr algn="just" rtl="1"/>
            <a:r>
              <a:rPr lang="fa-IR" dirty="0" smtClean="0"/>
              <a:t>کوتاهی ارتفاع عمودی صورت</a:t>
            </a:r>
          </a:p>
          <a:p>
            <a:pPr algn="just" rtl="1"/>
            <a:r>
              <a:rPr lang="fa-IR" dirty="0"/>
              <a:t>بزرگی </a:t>
            </a:r>
            <a:r>
              <a:rPr lang="fa-IR" dirty="0" smtClean="0"/>
              <a:t>لبها مثلا در سندرم داون </a:t>
            </a:r>
            <a:endParaRPr lang="en-US" dirty="0"/>
          </a:p>
        </p:txBody>
      </p:sp>
    </p:spTree>
    <p:extLst>
      <p:ext uri="{BB962C8B-B14F-4D97-AF65-F5344CB8AC3E}">
        <p14:creationId xmlns:p14="http://schemas.microsoft.com/office/powerpoint/2010/main" val="2050171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mtClean="0"/>
              <a:t>ادامه</a:t>
            </a:r>
            <a:endParaRPr lang="en-US" dirty="0"/>
          </a:p>
        </p:txBody>
      </p:sp>
      <p:sp>
        <p:nvSpPr>
          <p:cNvPr id="3" name="Content Placeholder 2"/>
          <p:cNvSpPr>
            <a:spLocks noGrp="1"/>
          </p:cNvSpPr>
          <p:nvPr>
            <p:ph idx="1"/>
          </p:nvPr>
        </p:nvSpPr>
        <p:spPr/>
        <p:txBody>
          <a:bodyPr/>
          <a:lstStyle/>
          <a:p>
            <a:pPr algn="r" rtl="1"/>
            <a:r>
              <a:rPr lang="fa-IR" dirty="0" smtClean="0"/>
              <a:t>یکسری از فاکتورها به تنهایی یا به صورت ترکیبی ممکن است در ایجاد ضایعه دخیل باشند</a:t>
            </a:r>
          </a:p>
          <a:p>
            <a:pPr lvl="1" algn="r" rtl="1"/>
            <a:r>
              <a:rPr lang="fa-IR" dirty="0" smtClean="0"/>
              <a:t>عفونی</a:t>
            </a:r>
          </a:p>
          <a:p>
            <a:pPr lvl="1" algn="r" rtl="1"/>
            <a:r>
              <a:rPr lang="fa-IR" dirty="0" smtClean="0"/>
              <a:t>مکانیکی</a:t>
            </a:r>
          </a:p>
          <a:p>
            <a:pPr lvl="1" algn="r" rtl="1"/>
            <a:r>
              <a:rPr lang="fa-IR" dirty="0" smtClean="0"/>
              <a:t>تغذیه ای</a:t>
            </a:r>
          </a:p>
          <a:p>
            <a:pPr lvl="1" algn="r" rtl="1"/>
            <a:r>
              <a:rPr lang="fa-IR" dirty="0" smtClean="0"/>
              <a:t>ایمونولوژیکی</a:t>
            </a:r>
          </a:p>
          <a:p>
            <a:pPr algn="r" rtl="1"/>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608699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42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نکات مهم تشخیصی و درمانی</a:t>
            </a:r>
            <a:endParaRPr lang="en-US" dirty="0"/>
          </a:p>
        </p:txBody>
      </p:sp>
      <p:sp>
        <p:nvSpPr>
          <p:cNvPr id="3" name="Content Placeholder 2"/>
          <p:cNvSpPr>
            <a:spLocks noGrp="1"/>
          </p:cNvSpPr>
          <p:nvPr>
            <p:ph idx="1"/>
          </p:nvPr>
        </p:nvSpPr>
        <p:spPr/>
        <p:txBody>
          <a:bodyPr>
            <a:normAutofit fontScale="92500"/>
          </a:bodyPr>
          <a:lstStyle/>
          <a:p>
            <a:pPr algn="just" rtl="1"/>
            <a:r>
              <a:rPr lang="fa-IR" dirty="0" smtClean="0"/>
              <a:t>تشخیص کاندیدیازیس میتواند به تنهائی و براساس نمای کلینیکی باشد</a:t>
            </a:r>
          </a:p>
          <a:p>
            <a:pPr algn="just" rtl="1"/>
            <a:r>
              <a:rPr lang="fa-IR" dirty="0" smtClean="0"/>
              <a:t>کاندیدیازیس هایپرپلاستیک نمیتواند </a:t>
            </a:r>
            <a:r>
              <a:rPr lang="fa-IR" dirty="0" smtClean="0"/>
              <a:t>ازلکوپلاکیا </a:t>
            </a:r>
            <a:r>
              <a:rPr lang="fa-IR" dirty="0" smtClean="0"/>
              <a:t>تمایز داده شود  پس نیاز به بیوپسی اینسیژنال میباشد</a:t>
            </a:r>
          </a:p>
          <a:p>
            <a:pPr algn="just" rtl="1"/>
            <a:r>
              <a:rPr lang="fa-IR" dirty="0" smtClean="0"/>
              <a:t>کشت قارچی در مواردی استفاده میشود که به درمانهای تجربی پاسخ نمیدهد.در این مواقع تست حساسیت  نیز لازم است</a:t>
            </a:r>
          </a:p>
          <a:p>
            <a:pPr lvl="1" algn="just" rtl="1"/>
            <a:r>
              <a:rPr lang="fa-IR" dirty="0"/>
              <a:t> </a:t>
            </a:r>
            <a:r>
              <a:rPr lang="fa-IR" dirty="0" smtClean="0"/>
              <a:t>مثبت بودن در برخی افراد سالم</a:t>
            </a:r>
          </a:p>
          <a:p>
            <a:pPr lvl="1" algn="just" rtl="1"/>
            <a:r>
              <a:rPr lang="fa-IR" dirty="0" smtClean="0"/>
              <a:t>زمان نمونه برداری کمیت را تحت تاثیر قرار میدهد</a:t>
            </a:r>
          </a:p>
          <a:p>
            <a:pPr algn="just" rtl="1"/>
            <a:r>
              <a:rPr lang="fa-IR" dirty="0" smtClean="0"/>
              <a:t>برطرف شدن کامل علائم و نشانه ها تشخیص را تائید میکند</a:t>
            </a:r>
            <a:endParaRPr lang="en-US" dirty="0"/>
          </a:p>
        </p:txBody>
      </p:sp>
    </p:spTree>
    <p:extLst>
      <p:ext uri="{BB962C8B-B14F-4D97-AF65-F5344CB8AC3E}">
        <p14:creationId xmlns:p14="http://schemas.microsoft.com/office/powerpoint/2010/main" val="517902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normAutofit fontScale="92500" lnSpcReduction="10000"/>
          </a:bodyPr>
          <a:lstStyle/>
          <a:p>
            <a:pPr algn="just" rtl="1"/>
            <a:r>
              <a:rPr lang="fa-IR" dirty="0" smtClean="0"/>
              <a:t>چونکه کاندیدیازیس  </a:t>
            </a:r>
            <a:r>
              <a:rPr lang="fa-IR" dirty="0"/>
              <a:t>گهگاهی  </a:t>
            </a:r>
            <a:r>
              <a:rPr lang="fa-IR" dirty="0" smtClean="0"/>
              <a:t>همراه با  کمبود تغذیه ای  یا مشکلات خونی همراه است زمانی که تشخیص کاندیدیازیس برای بیمار مطرح میشود بهتر است آزمایشات زیر نیز درخواست شود</a:t>
            </a:r>
          </a:p>
          <a:p>
            <a:pPr lvl="1" algn="just" rtl="1"/>
            <a:r>
              <a:rPr lang="fa-IR" dirty="0" smtClean="0"/>
              <a:t>هموگلوبین،</a:t>
            </a:r>
            <a:r>
              <a:rPr lang="fa-IR" dirty="0" smtClean="0"/>
              <a:t>شمارش </a:t>
            </a:r>
            <a:r>
              <a:rPr lang="fa-IR" dirty="0" smtClean="0"/>
              <a:t>سلولهای سفید </a:t>
            </a:r>
            <a:r>
              <a:rPr lang="fa-IR" dirty="0" smtClean="0"/>
              <a:t>خون،اسید فولیک،ویتامین </a:t>
            </a:r>
            <a:r>
              <a:rPr lang="fa-IR" dirty="0" smtClean="0"/>
              <a:t>ب </a:t>
            </a:r>
            <a:r>
              <a:rPr lang="fa-IR" dirty="0" smtClean="0"/>
              <a:t>12،فریتین</a:t>
            </a:r>
            <a:endParaRPr lang="fa-IR" dirty="0" smtClean="0"/>
          </a:p>
          <a:p>
            <a:pPr lvl="1" algn="just" rtl="1"/>
            <a:r>
              <a:rPr lang="fa-IR" dirty="0" smtClean="0"/>
              <a:t>تست فانکش سیستم ایمنی در  بیماران  </a:t>
            </a:r>
            <a:r>
              <a:rPr lang="en-US" dirty="0" smtClean="0"/>
              <a:t>HIV</a:t>
            </a:r>
            <a:r>
              <a:rPr lang="fa-IR" dirty="0" smtClean="0"/>
              <a:t> یا کاندیدیازیس پوستی مخاطی مزمن اندیکاسیون دارد</a:t>
            </a:r>
          </a:p>
          <a:p>
            <a:pPr lvl="1" algn="just" rtl="1"/>
            <a:r>
              <a:rPr lang="fa-IR" dirty="0" smtClean="0"/>
              <a:t>چونکه اختلالات پوستی مخاطی ممکن است همراه با کاندیدیازیس پوستی مخاطی مزمن باشد بنابراین تست فانکشن تیروئید،پاراتیروئید و آدرنوکورتیکال  در این افراد لازم است</a:t>
            </a:r>
            <a:endParaRPr lang="en-US" dirty="0"/>
          </a:p>
        </p:txBody>
      </p:sp>
    </p:spTree>
    <p:extLst>
      <p:ext uri="{BB962C8B-B14F-4D97-AF65-F5344CB8AC3E}">
        <p14:creationId xmlns:p14="http://schemas.microsoft.com/office/powerpoint/2010/main" val="2604870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درمان</a:t>
            </a:r>
            <a:endParaRPr lang="en-US" dirty="0"/>
          </a:p>
        </p:txBody>
      </p:sp>
      <p:sp>
        <p:nvSpPr>
          <p:cNvPr id="3" name="Content Placeholder 2"/>
          <p:cNvSpPr>
            <a:spLocks noGrp="1"/>
          </p:cNvSpPr>
          <p:nvPr>
            <p:ph idx="1"/>
          </p:nvPr>
        </p:nvSpPr>
        <p:spPr/>
        <p:txBody>
          <a:bodyPr>
            <a:normAutofit fontScale="92500" lnSpcReduction="20000"/>
          </a:bodyPr>
          <a:lstStyle/>
          <a:p>
            <a:pPr algn="r" rtl="1"/>
            <a:r>
              <a:rPr lang="fa-IR" dirty="0" smtClean="0"/>
              <a:t>درمان اولیه کاندیدیازیس دهانی استفاده موضعی یا سیستمیک  از داروی ضد قارچ میباشد</a:t>
            </a:r>
          </a:p>
          <a:p>
            <a:pPr algn="r" rtl="1"/>
            <a:r>
              <a:rPr lang="fa-IR" dirty="0" smtClean="0"/>
              <a:t>رایج ترین عامل موضعی  استفاده شده سوسپانسیون نیستاتین و قرص مکیدنی کلوتریمازول میباشد</a:t>
            </a:r>
          </a:p>
          <a:p>
            <a:pPr algn="r" rtl="1"/>
            <a:r>
              <a:rPr lang="fa-IR" dirty="0" smtClean="0"/>
              <a:t>برای درمان سیستمیک استفاده از 				فلوکونازول مناسب میباشد</a:t>
            </a:r>
          </a:p>
          <a:p>
            <a:pPr algn="r" rtl="1"/>
            <a:r>
              <a:rPr lang="fa-IR" dirty="0" smtClean="0"/>
              <a:t>اکر امکان دارد دندان متحرک بیمار 			تعویض شود</a:t>
            </a:r>
          </a:p>
          <a:p>
            <a:pPr algn="r" rtl="1"/>
            <a:r>
              <a:rPr lang="fa-IR" dirty="0" smtClean="0"/>
              <a:t>محصولاتی برای ضد عفونی کردن دندان مصنوعی وجود دارد</a:t>
            </a:r>
          </a:p>
          <a:p>
            <a:pPr lvl="1" algn="r" rtl="1"/>
            <a:r>
              <a:rPr lang="fa-IR" dirty="0" smtClean="0"/>
              <a:t>غرق کردن پروتز در محلول یک به ده رقیق شده وایتکس  (به شرطی که فاقد فلز باشد)	</a:t>
            </a:r>
          </a:p>
          <a:p>
            <a:pPr algn="r" rtl="1"/>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27342"/>
            <a:ext cx="295275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8190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 </a:t>
            </a:r>
            <a:endParaRPr lang="en-US" dirty="0"/>
          </a:p>
        </p:txBody>
      </p:sp>
      <p:sp>
        <p:nvSpPr>
          <p:cNvPr id="3" name="Content Placeholder 2"/>
          <p:cNvSpPr>
            <a:spLocks noGrp="1"/>
          </p:cNvSpPr>
          <p:nvPr>
            <p:ph idx="1"/>
          </p:nvPr>
        </p:nvSpPr>
        <p:spPr/>
        <p:txBody>
          <a:bodyPr/>
          <a:lstStyle/>
          <a:p>
            <a:pPr algn="r" rtl="1"/>
            <a:r>
              <a:rPr lang="fa-IR" dirty="0" smtClean="0"/>
              <a:t>حالت زمینه ای بیمار باید درمان شود</a:t>
            </a:r>
          </a:p>
          <a:p>
            <a:pPr algn="r" rtl="1"/>
            <a:r>
              <a:rPr lang="fa-IR" dirty="0" smtClean="0"/>
              <a:t>پرهیز از </a:t>
            </a:r>
            <a:r>
              <a:rPr lang="fa-IR" dirty="0"/>
              <a:t>سیگار</a:t>
            </a:r>
            <a:endParaRPr lang="fa-IR" dirty="0" smtClean="0"/>
          </a:p>
          <a:p>
            <a:pPr algn="r" rtl="1"/>
            <a:r>
              <a:rPr lang="fa-IR" dirty="0"/>
              <a:t> </a:t>
            </a:r>
            <a:r>
              <a:rPr lang="fa-IR" dirty="0" smtClean="0"/>
              <a:t>درمان هایپوسالیویشن</a:t>
            </a:r>
          </a:p>
          <a:p>
            <a:pPr algn="r" rtl="1"/>
            <a:r>
              <a:rPr lang="fa-IR" dirty="0" smtClean="0"/>
              <a:t>بهبود بهداشت دهان.استفاده از کلرهزیدین</a:t>
            </a:r>
          </a:p>
          <a:p>
            <a:pPr algn="r" rtl="1"/>
            <a:endParaRPr lang="fa-IR" dirty="0" smtClean="0"/>
          </a:p>
        </p:txBody>
      </p:sp>
    </p:spTree>
    <p:extLst>
      <p:ext uri="{BB962C8B-B14F-4D97-AF65-F5344CB8AC3E}">
        <p14:creationId xmlns:p14="http://schemas.microsoft.com/office/powerpoint/2010/main" val="1504681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normAutofit fontScale="92500" lnSpcReduction="10000"/>
          </a:bodyPr>
          <a:lstStyle/>
          <a:p>
            <a:pPr algn="r" rtl="1"/>
            <a:r>
              <a:rPr lang="fa-IR" dirty="0" smtClean="0"/>
              <a:t>در بیمارانی که کاندیدیازیس دهانی عود کرده و مزمن است میتوان از پروفیلاکسی طولانی مدت استفاده کرد</a:t>
            </a:r>
          </a:p>
          <a:p>
            <a:pPr lvl="1" algn="r" rtl="1"/>
            <a:r>
              <a:rPr lang="fa-IR" dirty="0" smtClean="0"/>
              <a:t>بیماران </a:t>
            </a:r>
            <a:r>
              <a:rPr lang="en-US" dirty="0" smtClean="0"/>
              <a:t>HIV</a:t>
            </a:r>
          </a:p>
          <a:p>
            <a:pPr lvl="1" algn="r" rtl="1"/>
            <a:r>
              <a:rPr lang="fa-IR" dirty="0" smtClean="0"/>
              <a:t>دریافت کننده ان درمان سرطان</a:t>
            </a:r>
          </a:p>
          <a:p>
            <a:pPr lvl="1" algn="r" rtl="1"/>
            <a:r>
              <a:rPr lang="fa-IR" dirty="0" smtClean="0"/>
              <a:t>بیماران ایمونوساپرس</a:t>
            </a:r>
          </a:p>
          <a:p>
            <a:pPr lvl="1" algn="r" rtl="1"/>
            <a:r>
              <a:rPr lang="fa-IR" dirty="0" smtClean="0"/>
              <a:t>دریافت کنندان آنتی بیوتیک مزمن</a:t>
            </a:r>
          </a:p>
          <a:p>
            <a:pPr algn="r" rtl="1"/>
            <a:r>
              <a:rPr lang="fa-IR" dirty="0" smtClean="0"/>
              <a:t>عوامل موضعی در این کار موثر هستند اما درمان سیستمیک برای بیماران  آسانتر  میباشد </a:t>
            </a:r>
          </a:p>
          <a:p>
            <a:pPr algn="r" rtl="1"/>
            <a:r>
              <a:rPr lang="fa-IR" dirty="0" smtClean="0"/>
              <a:t>استفاده از فلوکونازول هفته ای یک یا دوبار در ممانعت از عود عفونت بسیار موثر است</a:t>
            </a:r>
          </a:p>
          <a:p>
            <a:pPr algn="r" rtl="1"/>
            <a:endParaRPr lang="en-US" dirty="0"/>
          </a:p>
        </p:txBody>
      </p:sp>
    </p:spTree>
    <p:extLst>
      <p:ext uri="{BB962C8B-B14F-4D97-AF65-F5344CB8AC3E}">
        <p14:creationId xmlns:p14="http://schemas.microsoft.com/office/powerpoint/2010/main" val="4026454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عفونت قارچی عمقی</a:t>
            </a:r>
            <a:endParaRPr lang="en-US" dirty="0"/>
          </a:p>
        </p:txBody>
      </p:sp>
      <p:sp>
        <p:nvSpPr>
          <p:cNvPr id="3" name="Content Placeholder 2"/>
          <p:cNvSpPr>
            <a:spLocks noGrp="1"/>
          </p:cNvSpPr>
          <p:nvPr>
            <p:ph idx="1"/>
          </p:nvPr>
        </p:nvSpPr>
        <p:spPr/>
        <p:txBody>
          <a:bodyPr/>
          <a:lstStyle/>
          <a:p>
            <a:pPr algn="r" rtl="1"/>
            <a:r>
              <a:rPr lang="fa-IR" dirty="0" smtClean="0"/>
              <a:t>این عفونتها نادر میباشند وتنها در  در بیماران ایمونوساپرس دیده میشوند</a:t>
            </a:r>
          </a:p>
          <a:p>
            <a:pPr algn="r" rtl="1"/>
            <a:r>
              <a:rPr lang="fa-IR" dirty="0" smtClean="0"/>
              <a:t>آسپرژیلوزیس،کریپتوکوکوزیس ،بلاستومایکوزیس،هیستوپلاسموزیس،پاراکوکسیدیویدومایکوزیس فموکورمایکوزیس</a:t>
            </a:r>
          </a:p>
          <a:p>
            <a:pPr algn="r" rtl="1"/>
            <a:r>
              <a:rPr lang="fa-IR" dirty="0" smtClean="0"/>
              <a:t>ضایعات به صورت تیپیک به صورت زخمهای نکروتیک عمقی  که میتواند به تخریب موضعی و تهاجم بافتی شود</a:t>
            </a:r>
          </a:p>
          <a:p>
            <a:pPr algn="r" rtl="1"/>
            <a:r>
              <a:rPr lang="fa-IR" dirty="0" smtClean="0"/>
              <a:t>این عفونتها میتوانند به صورت سیستمیک نیز منتشر شوند</a:t>
            </a:r>
            <a:endParaRPr lang="en-US" dirty="0"/>
          </a:p>
        </p:txBody>
      </p:sp>
    </p:spTree>
    <p:extLst>
      <p:ext uri="{BB962C8B-B14F-4D97-AF65-F5344CB8AC3E}">
        <p14:creationId xmlns:p14="http://schemas.microsoft.com/office/powerpoint/2010/main" val="640579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5701575" cy="426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541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normAutofit lnSpcReduction="10000"/>
          </a:bodyPr>
          <a:lstStyle/>
          <a:p>
            <a:pPr algn="r" rtl="1"/>
            <a:r>
              <a:rPr lang="fa-IR" dirty="0" smtClean="0"/>
              <a:t>ضایعات دهانی اغلب همراه با درگیری سیستم تنفسی مثل ریه یا سینوس هستند وجهت تشخیص نیاز به بیوپسی میباشد</a:t>
            </a:r>
          </a:p>
          <a:p>
            <a:pPr algn="r" rtl="1"/>
            <a:r>
              <a:rPr lang="fa-IR" dirty="0" smtClean="0"/>
              <a:t>تصویر برداری برای ارزیابی حد درگیری بافتی مورد نیاز است</a:t>
            </a:r>
          </a:p>
          <a:p>
            <a:pPr algn="r" rtl="1"/>
            <a:r>
              <a:rPr lang="fa-IR" dirty="0" smtClean="0"/>
              <a:t>جهت درمان نیاز به جراحی و درمان آنتی </a:t>
            </a:r>
            <a:r>
              <a:rPr lang="fa-IR" dirty="0"/>
              <a:t>فانگال </a:t>
            </a:r>
            <a:r>
              <a:rPr lang="fa-IR" dirty="0" smtClean="0"/>
              <a:t>سیستمیک میباشد</a:t>
            </a:r>
          </a:p>
          <a:p>
            <a:pPr algn="r" rtl="1"/>
            <a:r>
              <a:rPr lang="fa-IR" dirty="0" smtClean="0"/>
              <a:t>علی رغم این درمان تهاجمی میزان موربیدیتی و مورتالیتی در </a:t>
            </a:r>
            <a:r>
              <a:rPr lang="fa-IR" dirty="0" smtClean="0"/>
              <a:t>این </a:t>
            </a:r>
            <a:r>
              <a:rPr lang="fa-IR" dirty="0" smtClean="0"/>
              <a:t>افراد </a:t>
            </a:r>
            <a:r>
              <a:rPr lang="fa-IR" dirty="0" smtClean="0"/>
              <a:t>بالاست</a:t>
            </a:r>
            <a:endParaRPr lang="fa-IR" dirty="0" smtClean="0"/>
          </a:p>
          <a:p>
            <a:pPr algn="r" rtl="1"/>
            <a:endParaRPr lang="en-US" dirty="0"/>
          </a:p>
        </p:txBody>
      </p:sp>
    </p:spTree>
    <p:extLst>
      <p:ext uri="{BB962C8B-B14F-4D97-AF65-F5344CB8AC3E}">
        <p14:creationId xmlns:p14="http://schemas.microsoft.com/office/powerpoint/2010/main" val="1543057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chemeClr val="bg1"/>
                </a:solidFill>
              </a:rPr>
              <a:t>کاندیدیازیس دهان</a:t>
            </a:r>
            <a:endParaRPr lang="en-US" dirty="0">
              <a:solidFill>
                <a:schemeClr val="bg1"/>
              </a:solidFill>
            </a:endParaRPr>
          </a:p>
        </p:txBody>
      </p:sp>
      <p:sp>
        <p:nvSpPr>
          <p:cNvPr id="3" name="Content Placeholder 2"/>
          <p:cNvSpPr>
            <a:spLocks noGrp="1"/>
          </p:cNvSpPr>
          <p:nvPr>
            <p:ph idx="1"/>
          </p:nvPr>
        </p:nvSpPr>
        <p:spPr/>
        <p:txBody>
          <a:bodyPr>
            <a:normAutofit/>
          </a:bodyPr>
          <a:lstStyle/>
          <a:p>
            <a:pPr algn="just" rtl="1"/>
            <a:r>
              <a:rPr lang="fa-IR" dirty="0" smtClean="0">
                <a:solidFill>
                  <a:srgbClr val="FFFF00"/>
                </a:solidFill>
              </a:rPr>
              <a:t>دفاع نرمال </a:t>
            </a:r>
            <a:r>
              <a:rPr lang="fa-IR" dirty="0" smtClean="0"/>
              <a:t>در برابر </a:t>
            </a:r>
            <a:r>
              <a:rPr lang="fa-IR" dirty="0"/>
              <a:t>گونه </a:t>
            </a:r>
            <a:r>
              <a:rPr lang="fa-IR" dirty="0" smtClean="0"/>
              <a:t>های کاندیدا عبارتند از </a:t>
            </a:r>
          </a:p>
          <a:p>
            <a:pPr lvl="1" algn="just" rtl="1"/>
            <a:r>
              <a:rPr lang="fa-IR" dirty="0" smtClean="0"/>
              <a:t>اپیتلیوم دهان</a:t>
            </a:r>
          </a:p>
          <a:p>
            <a:pPr lvl="1" algn="just" rtl="1"/>
            <a:r>
              <a:rPr lang="fa-IR" dirty="0" smtClean="0"/>
              <a:t>تعامل باکتریایی</a:t>
            </a:r>
          </a:p>
          <a:p>
            <a:pPr lvl="1" algn="just" rtl="1"/>
            <a:r>
              <a:rPr lang="fa-IR" dirty="0" smtClean="0"/>
              <a:t>حالت </a:t>
            </a:r>
            <a:r>
              <a:rPr lang="fa-IR" dirty="0"/>
              <a:t>شویندگی </a:t>
            </a:r>
            <a:r>
              <a:rPr lang="fa-IR" dirty="0" smtClean="0"/>
              <a:t>بزاق(پروتئینهای ضد میکروبی بزاق مثل </a:t>
            </a:r>
            <a:r>
              <a:rPr lang="fa-IR" dirty="0"/>
              <a:t>لیزوزیم</a:t>
            </a:r>
            <a:r>
              <a:rPr lang="fa-IR" dirty="0" smtClean="0"/>
              <a:t>،</a:t>
            </a:r>
            <a:r>
              <a:rPr lang="en-US" dirty="0" smtClean="0"/>
              <a:t> </a:t>
            </a:r>
            <a:r>
              <a:rPr lang="fa-IR" dirty="0" smtClean="0"/>
              <a:t>لاکتوفرین</a:t>
            </a:r>
            <a:r>
              <a:rPr lang="fa-IR" dirty="0"/>
              <a:t>، گلیکوپروتئینها</a:t>
            </a:r>
            <a:r>
              <a:rPr lang="fa-IR" dirty="0" smtClean="0"/>
              <a:t>،</a:t>
            </a:r>
            <a:r>
              <a:rPr lang="en-US" dirty="0" smtClean="0"/>
              <a:t> </a:t>
            </a:r>
            <a:r>
              <a:rPr lang="fa-IR" dirty="0" smtClean="0"/>
              <a:t>هیستاتینها،</a:t>
            </a:r>
            <a:r>
              <a:rPr lang="en-US" dirty="0" smtClean="0"/>
              <a:t> </a:t>
            </a:r>
            <a:r>
              <a:rPr lang="fa-IR" dirty="0" smtClean="0"/>
              <a:t>آنتی لکوپروتئاز،هیستیدین ریچ پلی</a:t>
            </a:r>
            <a:r>
              <a:rPr lang="en-US" dirty="0" smtClean="0"/>
              <a:t> </a:t>
            </a:r>
            <a:r>
              <a:rPr lang="fa-IR" dirty="0" smtClean="0"/>
              <a:t>پپتیدیز،کالپروتکتین،بتادیفنسین دو)</a:t>
            </a:r>
          </a:p>
          <a:p>
            <a:pPr lvl="1" algn="just" rtl="1"/>
            <a:r>
              <a:rPr lang="fa-IR" dirty="0" smtClean="0"/>
              <a:t>سیستم ایمنی بیمار:ایمنی سلولار </a:t>
            </a:r>
          </a:p>
          <a:p>
            <a:pPr lvl="1" algn="just" rtl="1"/>
            <a:r>
              <a:rPr lang="fa-IR" dirty="0" smtClean="0"/>
              <a:t>آنتی بادی </a:t>
            </a:r>
            <a:r>
              <a:rPr lang="fa-IR" dirty="0"/>
              <a:t>ایمونوگلوبین </a:t>
            </a:r>
            <a:r>
              <a:rPr lang="en-US" dirty="0" smtClean="0"/>
              <a:t>A</a:t>
            </a:r>
            <a:endParaRPr lang="fa-IR" dirty="0" smtClean="0"/>
          </a:p>
        </p:txBody>
      </p:sp>
    </p:spTree>
    <p:extLst>
      <p:ext uri="{BB962C8B-B14F-4D97-AF65-F5344CB8AC3E}">
        <p14:creationId xmlns:p14="http://schemas.microsoft.com/office/powerpoint/2010/main" val="89458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20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2000"/>
                                        <p:tgtEl>
                                          <p:spTgt spid="3">
                                            <p:txEl>
                                              <p:pRg st="2" end="2"/>
                                            </p:txEl>
                                          </p:spTgt>
                                        </p:tgtEl>
                                      </p:cBhvr>
                                    </p:animEffect>
                                  </p:childTnLst>
                                </p:cTn>
                              </p:par>
                              <p:par>
                                <p:cTn id="11" presetID="9" presetClass="entr" presetSubtype="0" fill="hold" nodeType="withEffect">
                                  <p:stCondLst>
                                    <p:cond delay="20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3000"/>
                                        <p:tgtEl>
                                          <p:spTgt spid="3">
                                            <p:txEl>
                                              <p:pRg st="3" end="3"/>
                                            </p:txEl>
                                          </p:spTgt>
                                        </p:tgtEl>
                                      </p:cBhvr>
                                    </p:animEffect>
                                  </p:childTnLst>
                                </p:cTn>
                              </p:par>
                              <p:par>
                                <p:cTn id="14" presetID="9" presetClass="entr" presetSubtype="0" fill="hold" nodeType="withEffect">
                                  <p:stCondLst>
                                    <p:cond delay="800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پایان</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6885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r" rtl="1"/>
            <a:r>
              <a:rPr lang="fa-IR" dirty="0" smtClean="0"/>
              <a:t>در واقع تغییر در محیط نرمال دهان باعث بروز کاندیدیازیس میشود</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 y="2746124"/>
            <a:ext cx="5736772" cy="407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67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0" fill="hold"/>
                                        <p:tgtEl>
                                          <p:spTgt spid="8194"/>
                                        </p:tgtEl>
                                        <p:attrNameLst>
                                          <p:attrName>ppt_w</p:attrName>
                                        </p:attrNameLst>
                                      </p:cBhvr>
                                      <p:tavLst>
                                        <p:tav tm="0">
                                          <p:val>
                                            <p:fltVal val="0"/>
                                          </p:val>
                                        </p:tav>
                                        <p:tav tm="100000">
                                          <p:val>
                                            <p:strVal val="#ppt_w"/>
                                          </p:val>
                                        </p:tav>
                                      </p:tavLst>
                                    </p:anim>
                                    <p:anim calcmode="lin" valueType="num">
                                      <p:cBhvr>
                                        <p:cTn id="8" dur="5000" fill="hold"/>
                                        <p:tgtEl>
                                          <p:spTgt spid="8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تعریف کاندیدیازیس</a:t>
            </a:r>
            <a:endParaRPr lang="en-US" dirty="0"/>
          </a:p>
        </p:txBody>
      </p:sp>
      <p:sp>
        <p:nvSpPr>
          <p:cNvPr id="3" name="Content Placeholder 2"/>
          <p:cNvSpPr>
            <a:spLocks noGrp="1"/>
          </p:cNvSpPr>
          <p:nvPr>
            <p:ph idx="1"/>
          </p:nvPr>
        </p:nvSpPr>
        <p:spPr/>
        <p:txBody>
          <a:bodyPr>
            <a:normAutofit/>
          </a:bodyPr>
          <a:lstStyle/>
          <a:p>
            <a:pPr algn="just" rtl="1"/>
            <a:r>
              <a:rPr lang="fa-IR" dirty="0" smtClean="0"/>
              <a:t>کاندیدیازیس  وضعیتی است که </a:t>
            </a:r>
            <a:r>
              <a:rPr lang="fa-IR" dirty="0"/>
              <a:t>گونه </a:t>
            </a:r>
            <a:r>
              <a:rPr lang="fa-IR" dirty="0" smtClean="0"/>
              <a:t>های کاندیدا باعث ایجاد ضایعه یا علامت میشوند(کاندیدا آلبیکانس  نوع </a:t>
            </a:r>
            <a:r>
              <a:rPr lang="en-US" dirty="0" smtClean="0"/>
              <a:t>A</a:t>
            </a:r>
            <a:r>
              <a:rPr lang="fa-IR" dirty="0" smtClean="0"/>
              <a:t> و </a:t>
            </a:r>
            <a:r>
              <a:rPr lang="en-US" dirty="0" smtClean="0"/>
              <a:t>B</a:t>
            </a:r>
            <a:r>
              <a:rPr lang="fa-IR" dirty="0" smtClean="0"/>
              <a:t>،تروپیکالیس</a:t>
            </a:r>
            <a:r>
              <a:rPr lang="fa-IR" dirty="0"/>
              <a:t>، گلابراتا</a:t>
            </a:r>
            <a:r>
              <a:rPr lang="fa-IR" dirty="0" smtClean="0"/>
              <a:t>،.کروسی..)</a:t>
            </a:r>
          </a:p>
          <a:p>
            <a:pPr algn="just" rtl="1"/>
            <a:r>
              <a:rPr lang="fa-IR" dirty="0" smtClean="0"/>
              <a:t>کاندیدیازیس دهان در </a:t>
            </a:r>
            <a:r>
              <a:rPr lang="fa-IR" dirty="0" smtClean="0">
                <a:solidFill>
                  <a:srgbClr val="FF0000"/>
                </a:solidFill>
              </a:rPr>
              <a:t>هرسنی</a:t>
            </a:r>
            <a:r>
              <a:rPr lang="fa-IR" dirty="0" smtClean="0"/>
              <a:t> رخ میدهد و بعد از کلونیزاسیون </a:t>
            </a:r>
            <a:r>
              <a:rPr lang="fa-IR" dirty="0"/>
              <a:t>ارگانیسم </a:t>
            </a:r>
            <a:r>
              <a:rPr lang="fa-IR" dirty="0" smtClean="0"/>
              <a:t>بر روی مخاط دهان  منجر به عفونت سطحی </a:t>
            </a:r>
            <a:r>
              <a:rPr lang="fa-IR" dirty="0"/>
              <a:t>میگردد </a:t>
            </a:r>
            <a:r>
              <a:rPr lang="fa-IR" dirty="0" smtClean="0"/>
              <a:t>و باعث احساس  </a:t>
            </a:r>
            <a:r>
              <a:rPr lang="fa-IR" dirty="0" smtClean="0">
                <a:solidFill>
                  <a:srgbClr val="FF0000"/>
                </a:solidFill>
              </a:rPr>
              <a:t>سوزش و </a:t>
            </a:r>
            <a:r>
              <a:rPr lang="fa-IR" dirty="0">
                <a:solidFill>
                  <a:srgbClr val="FF0000"/>
                </a:solidFill>
              </a:rPr>
              <a:t>سوختگی</a:t>
            </a:r>
            <a:r>
              <a:rPr lang="fa-IR" dirty="0"/>
              <a:t> </a:t>
            </a:r>
            <a:r>
              <a:rPr lang="fa-IR" dirty="0" smtClean="0"/>
              <a:t>در فرد میشود</a:t>
            </a:r>
          </a:p>
        </p:txBody>
      </p:sp>
    </p:spTree>
    <p:extLst>
      <p:ext uri="{BB962C8B-B14F-4D97-AF65-F5344CB8AC3E}">
        <p14:creationId xmlns:p14="http://schemas.microsoft.com/office/powerpoint/2010/main" val="40926950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r" rtl="1"/>
            <a:r>
              <a:rPr lang="fa-IR" dirty="0" smtClean="0"/>
              <a:t>کاندیدیازیس میتواند از دهان( یا به دهان)</a:t>
            </a:r>
          </a:p>
          <a:p>
            <a:pPr lvl="1" algn="r" rtl="1"/>
            <a:r>
              <a:rPr lang="fa-IR" dirty="0" smtClean="0"/>
              <a:t>به حلق،مری،وبندرت ریه ،کبد پخش شود</a:t>
            </a:r>
          </a:p>
          <a:p>
            <a:pPr lvl="1" algn="r" rtl="1"/>
            <a:r>
              <a:rPr lang="fa-IR" dirty="0" smtClean="0"/>
              <a:t>کاندیدیازیس میتواند از طریق جنسی  منتقل شود</a:t>
            </a:r>
          </a:p>
          <a:p>
            <a:pPr lvl="1" algn="r" rtl="1"/>
            <a:r>
              <a:rPr lang="fa-IR" dirty="0" smtClean="0"/>
              <a:t>پوست و ناخن</a:t>
            </a:r>
            <a:endParaRPr lang="en-US" dirty="0" smtClean="0"/>
          </a:p>
          <a:p>
            <a:pPr algn="r" rtl="1"/>
            <a:r>
              <a:rPr lang="fa-IR" dirty="0"/>
              <a:t>برخی بیماران احساس ناراحتی در گلو و بلع را دارند که نشاندهنده درگیری گلو و مری است</a:t>
            </a:r>
          </a:p>
          <a:p>
            <a:pPr algn="r" rtl="1"/>
            <a:endParaRPr lang="en-US" dirty="0"/>
          </a:p>
        </p:txBody>
      </p:sp>
    </p:spTree>
    <p:extLst>
      <p:ext uri="{BB962C8B-B14F-4D97-AF65-F5344CB8AC3E}">
        <p14:creationId xmlns:p14="http://schemas.microsoft.com/office/powerpoint/2010/main" val="309984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par>
                                <p:cTn id="14" presetID="53" presetClass="entr" presetSubtype="16" fill="hold" nodeType="with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8" dur="500"/>
                                        <p:tgtEl>
                                          <p:spTgt spid="3">
                                            <p:txEl>
                                              <p:pRg st="2" end="2"/>
                                            </p:txEl>
                                          </p:spTgt>
                                        </p:tgtEl>
                                      </p:cBhvr>
                                    </p:animEffect>
                                  </p:childTnLst>
                                </p:cTn>
                              </p:par>
                              <p:par>
                                <p:cTn id="19" presetID="53" presetClass="entr" presetSubtype="16" fill="hold" nodeType="withEffect">
                                  <p:stCondLst>
                                    <p:cond delay="200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par>
                                <p:cTn id="24" presetID="53" presetClass="entr" presetSubtype="16" fill="hold" nodeType="withEffect">
                                  <p:stCondLst>
                                    <p:cond delay="200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ادامه</a:t>
            </a:r>
            <a:endParaRPr lang="en-US" dirty="0"/>
          </a:p>
        </p:txBody>
      </p:sp>
      <p:sp>
        <p:nvSpPr>
          <p:cNvPr id="3" name="Content Placeholder 2"/>
          <p:cNvSpPr>
            <a:spLocks noGrp="1"/>
          </p:cNvSpPr>
          <p:nvPr>
            <p:ph idx="1"/>
          </p:nvPr>
        </p:nvSpPr>
        <p:spPr/>
        <p:txBody>
          <a:bodyPr/>
          <a:lstStyle/>
          <a:p>
            <a:pPr algn="r" rtl="1"/>
            <a:r>
              <a:rPr lang="fa-IR" dirty="0" smtClean="0"/>
              <a:t>شایعترین نمای کلینیکی پچ سفیدی تا پاپول وپلاک زرد </a:t>
            </a:r>
            <a:r>
              <a:rPr lang="fa-IR" dirty="0"/>
              <a:t>رنگی </a:t>
            </a:r>
            <a:r>
              <a:rPr lang="fa-IR" dirty="0" smtClean="0"/>
              <a:t>است  به شکل  </a:t>
            </a:r>
            <a:r>
              <a:rPr lang="en-US" dirty="0" smtClean="0"/>
              <a:t>cottage cheese</a:t>
            </a:r>
            <a:r>
              <a:rPr lang="fa-IR" dirty="0" smtClean="0"/>
              <a:t> و بنام سودوممبرانوکاندیدیازیس شناخته میشود(دنچراستوماتیت)</a:t>
            </a:r>
            <a:endParaRPr lang="en-US" dirty="0" smtClean="0"/>
          </a:p>
          <a:p>
            <a:pPr algn="r" rtl="1"/>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4750"/>
            <a:ext cx="42100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3714750"/>
            <a:ext cx="404812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5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childTnLst>
                                </p:cTn>
                              </p:par>
                              <p:par>
                                <p:cTn id="9" presetID="22" presetClass="entr" presetSubtype="4" fill="hold" nodeType="withEffect">
                                  <p:stCondLst>
                                    <p:cond delay="200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TotalTime>
  <Words>1587</Words>
  <Application>Microsoft Office PowerPoint</Application>
  <PresentationFormat>On-screen Show (4:3)</PresentationFormat>
  <Paragraphs>197</Paragraphs>
  <Slides>50</Slides>
  <Notes>1</Notes>
  <HiddenSlides>3</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عفونت قارچی دهان</vt:lpstr>
      <vt:lpstr>PowerPoint Presentation</vt:lpstr>
      <vt:lpstr>مقدمه</vt:lpstr>
      <vt:lpstr>ادامه</vt:lpstr>
      <vt:lpstr>کاندیدیازیس دهان</vt:lpstr>
      <vt:lpstr>ادامه</vt:lpstr>
      <vt:lpstr>تعریف کاندیدیازیس</vt:lpstr>
      <vt:lpstr>ادامه</vt:lpstr>
      <vt:lpstr>ادامه</vt:lpstr>
      <vt:lpstr>PowerPoint Presentation</vt:lpstr>
      <vt:lpstr>PowerPoint Presentation</vt:lpstr>
      <vt:lpstr>ادامه</vt:lpstr>
      <vt:lpstr>PowerPoint Presentation</vt:lpstr>
      <vt:lpstr>ادامه</vt:lpstr>
      <vt:lpstr>ادامه</vt:lpstr>
      <vt:lpstr>PowerPoint Presentation</vt:lpstr>
      <vt:lpstr>طبقه بندی کاندیدیازیس</vt:lpstr>
      <vt:lpstr>کاندیدیازیس غشائ کاذب  حاد</vt:lpstr>
      <vt:lpstr>PowerPoint Presentation</vt:lpstr>
      <vt:lpstr>ادامه</vt:lpstr>
      <vt:lpstr>ادامه</vt:lpstr>
      <vt:lpstr>نمای بالینی</vt:lpstr>
      <vt:lpstr>کاندیدیازیس هایپرپلاستیک مزمن (کاندیدیا لکوپلاکیا)</vt:lpstr>
      <vt:lpstr>درمان کاندیدا لکوپلاکیا</vt:lpstr>
      <vt:lpstr>کاندیدیازیس پوستی مخاطی مزمن</vt:lpstr>
      <vt:lpstr>ادامه</vt:lpstr>
      <vt:lpstr>ادامه</vt:lpstr>
      <vt:lpstr>کاندیدیازیس اریتماتوز یا آتروفیک</vt:lpstr>
      <vt:lpstr>استئوماتیت ناشی از آنتی بیوتیک و استروئید</vt:lpstr>
      <vt:lpstr>PowerPoint Presentation</vt:lpstr>
      <vt:lpstr>ادامه</vt:lpstr>
      <vt:lpstr>MEDIAN RHOMBOID GLOSSITIS</vt:lpstr>
      <vt:lpstr>ادامه</vt:lpstr>
      <vt:lpstr>دنچر استوماتیت</vt:lpstr>
      <vt:lpstr>ادامه</vt:lpstr>
      <vt:lpstr>ادامه</vt:lpstr>
      <vt:lpstr>طبقه بندی</vt:lpstr>
      <vt:lpstr>  تشخیص ودرمان</vt:lpstr>
      <vt:lpstr>شقاق گوشه لب</vt:lpstr>
      <vt:lpstr>عوامل مستعد کننده</vt:lpstr>
      <vt:lpstr>ادامه</vt:lpstr>
      <vt:lpstr>نکات مهم تشخیصی و درمانی</vt:lpstr>
      <vt:lpstr>ادامه</vt:lpstr>
      <vt:lpstr>درمان</vt:lpstr>
      <vt:lpstr>ادامه </vt:lpstr>
      <vt:lpstr>ادامه</vt:lpstr>
      <vt:lpstr>عفونت قارچی عمقی</vt:lpstr>
      <vt:lpstr>PowerPoint Presentation</vt:lpstr>
      <vt:lpstr>ادامه</vt:lpstr>
      <vt:lpstr>پایان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عفونت قارچی دهان</dc:title>
  <dc:creator>dr-shoryabi</dc:creator>
  <cp:lastModifiedBy>dr-shoryabi</cp:lastModifiedBy>
  <cp:revision>51</cp:revision>
  <dcterms:created xsi:type="dcterms:W3CDTF">2019-10-11T05:38:50Z</dcterms:created>
  <dcterms:modified xsi:type="dcterms:W3CDTF">2019-10-15T09:10:05Z</dcterms:modified>
</cp:coreProperties>
</file>