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7" r:id="rId3"/>
    <p:sldId id="299" r:id="rId4"/>
    <p:sldId id="316" r:id="rId5"/>
    <p:sldId id="317" r:id="rId6"/>
    <p:sldId id="258" r:id="rId7"/>
    <p:sldId id="259" r:id="rId8"/>
    <p:sldId id="260" r:id="rId9"/>
    <p:sldId id="261" r:id="rId10"/>
    <p:sldId id="262" r:id="rId11"/>
    <p:sldId id="263" r:id="rId12"/>
    <p:sldId id="265" r:id="rId13"/>
    <p:sldId id="266" r:id="rId14"/>
    <p:sldId id="301" r:id="rId15"/>
    <p:sldId id="267" r:id="rId16"/>
    <p:sldId id="268" r:id="rId17"/>
    <p:sldId id="302" r:id="rId18"/>
    <p:sldId id="303" r:id="rId19"/>
    <p:sldId id="270" r:id="rId20"/>
    <p:sldId id="271" r:id="rId21"/>
    <p:sldId id="322" r:id="rId22"/>
    <p:sldId id="272" r:id="rId23"/>
    <p:sldId id="273" r:id="rId24"/>
    <p:sldId id="274" r:id="rId25"/>
    <p:sldId id="332" r:id="rId26"/>
    <p:sldId id="323" r:id="rId27"/>
    <p:sldId id="276" r:id="rId28"/>
    <p:sldId id="304" r:id="rId29"/>
    <p:sldId id="277" r:id="rId30"/>
    <p:sldId id="324" r:id="rId31"/>
    <p:sldId id="278" r:id="rId32"/>
    <p:sldId id="279" r:id="rId33"/>
    <p:sldId id="280" r:id="rId34"/>
    <p:sldId id="305" r:id="rId35"/>
    <p:sldId id="281" r:id="rId36"/>
    <p:sldId id="282" r:id="rId37"/>
    <p:sldId id="283" r:id="rId38"/>
    <p:sldId id="306" r:id="rId39"/>
    <p:sldId id="284" r:id="rId40"/>
    <p:sldId id="326" r:id="rId41"/>
    <p:sldId id="285" r:id="rId42"/>
    <p:sldId id="286" r:id="rId43"/>
    <p:sldId id="307" r:id="rId44"/>
    <p:sldId id="327" r:id="rId45"/>
    <p:sldId id="287" r:id="rId46"/>
    <p:sldId id="308" r:id="rId47"/>
    <p:sldId id="288" r:id="rId48"/>
    <p:sldId id="309" r:id="rId49"/>
    <p:sldId id="289" r:id="rId50"/>
    <p:sldId id="290" r:id="rId51"/>
    <p:sldId id="291" r:id="rId52"/>
    <p:sldId id="310" r:id="rId53"/>
    <p:sldId id="292" r:id="rId54"/>
    <p:sldId id="293" r:id="rId55"/>
    <p:sldId id="312" r:id="rId56"/>
    <p:sldId id="294" r:id="rId57"/>
    <p:sldId id="297" r:id="rId58"/>
    <p:sldId id="314" r:id="rId59"/>
    <p:sldId id="29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7" autoAdjust="0"/>
    <p:restoredTop sz="89124" autoAdjust="0"/>
  </p:normalViewPr>
  <p:slideViewPr>
    <p:cSldViewPr>
      <p:cViewPr>
        <p:scale>
          <a:sx n="50" d="100"/>
          <a:sy n="50" d="100"/>
        </p:scale>
        <p:origin x="-2286"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7A2ECA-1681-44C3-B9B3-C19F921AD6D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277238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A2ECA-1681-44C3-B9B3-C19F921AD6D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205304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A2ECA-1681-44C3-B9B3-C19F921AD6D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72300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A2ECA-1681-44C3-B9B3-C19F921AD6D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333606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A2ECA-1681-44C3-B9B3-C19F921AD6D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267954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7A2ECA-1681-44C3-B9B3-C19F921AD6DE}"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326444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7A2ECA-1681-44C3-B9B3-C19F921AD6DE}"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225971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7A2ECA-1681-44C3-B9B3-C19F921AD6DE}"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364384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A2ECA-1681-44C3-B9B3-C19F921AD6DE}"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208186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A2ECA-1681-44C3-B9B3-C19F921AD6DE}"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187244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A2ECA-1681-44C3-B9B3-C19F921AD6DE}"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CF26B-CFAB-430E-8F7C-09DB6E6B8D37}" type="slidenum">
              <a:rPr lang="en-US" smtClean="0"/>
              <a:t>‹#›</a:t>
            </a:fld>
            <a:endParaRPr lang="en-US"/>
          </a:p>
        </p:txBody>
      </p:sp>
    </p:spTree>
    <p:extLst>
      <p:ext uri="{BB962C8B-B14F-4D97-AF65-F5344CB8AC3E}">
        <p14:creationId xmlns:p14="http://schemas.microsoft.com/office/powerpoint/2010/main" val="297980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A2ECA-1681-44C3-B9B3-C19F921AD6DE}" type="datetimeFigureOut">
              <a:rPr lang="en-US" smtClean="0"/>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CF26B-CFAB-430E-8F7C-09DB6E6B8D37}" type="slidenum">
              <a:rPr lang="en-US" smtClean="0"/>
              <a:t>‹#›</a:t>
            </a:fld>
            <a:endParaRPr lang="en-US"/>
          </a:p>
        </p:txBody>
      </p:sp>
    </p:spTree>
    <p:extLst>
      <p:ext uri="{BB962C8B-B14F-4D97-AF65-F5344CB8AC3E}">
        <p14:creationId xmlns:p14="http://schemas.microsoft.com/office/powerpoint/2010/main" val="60861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پیگمانتاسیون  </a:t>
            </a:r>
            <a:r>
              <a:rPr lang="fa-IR" dirty="0" smtClean="0"/>
              <a:t>دهان</a:t>
            </a:r>
            <a:endParaRPr lang="en-US" dirty="0"/>
          </a:p>
        </p:txBody>
      </p:sp>
      <p:sp>
        <p:nvSpPr>
          <p:cNvPr id="3" name="Subtitle 2"/>
          <p:cNvSpPr>
            <a:spLocks noGrp="1"/>
          </p:cNvSpPr>
          <p:nvPr>
            <p:ph type="subTitle" idx="1"/>
          </p:nvPr>
        </p:nvSpPr>
        <p:spPr>
          <a:xfrm>
            <a:off x="533400" y="3810000"/>
            <a:ext cx="8305800" cy="1828800"/>
          </a:xfrm>
        </p:spPr>
        <p:txBody>
          <a:bodyPr>
            <a:normAutofit/>
          </a:bodyPr>
          <a:lstStyle/>
          <a:p>
            <a:r>
              <a:rPr lang="fa-IR" dirty="0" smtClean="0"/>
              <a:t>محمد شوریابی دندانپزشک متخصص بیماریهای دهان،عضو هیات علمی بخش بیماریهای دهان دانشکده دندانپزشکی دانشکاه علوم پزشکی جندی شاپور اهواز </a:t>
            </a:r>
            <a:endParaRPr lang="en-US" dirty="0"/>
          </a:p>
        </p:txBody>
      </p:sp>
    </p:spTree>
    <p:extLst>
      <p:ext uri="{BB962C8B-B14F-4D97-AF65-F5344CB8AC3E}">
        <p14:creationId xmlns:p14="http://schemas.microsoft.com/office/powerpoint/2010/main" val="3279781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ماکول ملانوتیک لبی یا دهانی </a:t>
            </a:r>
            <a:endParaRPr lang="en-US" dirty="0"/>
          </a:p>
        </p:txBody>
      </p:sp>
      <p:sp>
        <p:nvSpPr>
          <p:cNvPr id="3" name="Content Placeholder 2"/>
          <p:cNvSpPr>
            <a:spLocks noGrp="1"/>
          </p:cNvSpPr>
          <p:nvPr>
            <p:ph idx="1"/>
          </p:nvPr>
        </p:nvSpPr>
        <p:spPr/>
        <p:txBody>
          <a:bodyPr/>
          <a:lstStyle/>
          <a:p>
            <a:pPr algn="r" rtl="1"/>
            <a:r>
              <a:rPr lang="fa-IR" dirty="0" smtClean="0"/>
              <a:t>یک ضایعه </a:t>
            </a:r>
            <a:r>
              <a:rPr lang="fa-IR" dirty="0"/>
              <a:t>پیگمانته </a:t>
            </a:r>
            <a:r>
              <a:rPr lang="fa-IR" dirty="0" smtClean="0"/>
              <a:t>خوش خیم است که مشابه پوستی ندارد</a:t>
            </a:r>
          </a:p>
          <a:p>
            <a:pPr algn="r" rtl="1"/>
            <a:r>
              <a:rPr lang="fa-IR" dirty="0" smtClean="0"/>
              <a:t>شایعترین ضایعه دهانی  با منشائ ملانوسیتیک میباشد</a:t>
            </a:r>
          </a:p>
          <a:p>
            <a:pPr algn="r" rtl="1"/>
            <a:r>
              <a:rPr lang="fa-IR" dirty="0" smtClean="0"/>
              <a:t>تروما به عنوان اتیولوژی آن پیشنهاد شده است</a:t>
            </a:r>
          </a:p>
          <a:p>
            <a:pPr algn="r" rtl="1"/>
            <a:r>
              <a:rPr lang="fa-IR" dirty="0" smtClean="0"/>
              <a:t>تابش نور خورشید باعث تشدید ضایعه نمیشود</a:t>
            </a:r>
            <a:endParaRPr lang="en-US" dirty="0" smtClean="0"/>
          </a:p>
          <a:p>
            <a:pPr algn="r" rtl="1"/>
            <a:r>
              <a:rPr lang="fa-IR" dirty="0"/>
              <a:t>معمولا در زنان و در </a:t>
            </a:r>
            <a:r>
              <a:rPr lang="fa-IR" dirty="0">
                <a:solidFill>
                  <a:srgbClr val="FF0000"/>
                </a:solidFill>
              </a:rPr>
              <a:t>لب پائین و لثه  </a:t>
            </a:r>
            <a:r>
              <a:rPr lang="fa-IR" dirty="0"/>
              <a:t>شایع تراست</a:t>
            </a:r>
          </a:p>
          <a:p>
            <a:pPr algn="r" rtl="1"/>
            <a:r>
              <a:rPr lang="fa-IR" dirty="0"/>
              <a:t>در بالغین شایعتر است</a:t>
            </a:r>
          </a:p>
          <a:p>
            <a:pPr algn="r" rtl="1"/>
            <a:endParaRPr lang="en-US" dirty="0"/>
          </a:p>
        </p:txBody>
      </p:sp>
    </p:spTree>
    <p:extLst>
      <p:ext uri="{BB962C8B-B14F-4D97-AF65-F5344CB8AC3E}">
        <p14:creationId xmlns:p14="http://schemas.microsoft.com/office/powerpoint/2010/main" val="3858732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اندازه آن کمتر از یک سانتی متر است </a:t>
            </a:r>
          </a:p>
          <a:p>
            <a:pPr algn="r" rtl="1"/>
            <a:r>
              <a:rPr lang="fa-IR" dirty="0" smtClean="0"/>
              <a:t>شکل آن </a:t>
            </a:r>
            <a:r>
              <a:rPr lang="fa-IR" dirty="0"/>
              <a:t>گرد </a:t>
            </a:r>
            <a:r>
              <a:rPr lang="fa-IR" dirty="0" smtClean="0"/>
              <a:t>یا بیضی  با حدود مشخص و منظم یا منظم  و غالبا دارای </a:t>
            </a:r>
            <a:r>
              <a:rPr lang="fa-IR" dirty="0"/>
              <a:t>رنگ </a:t>
            </a:r>
            <a:r>
              <a:rPr lang="fa-IR" dirty="0" smtClean="0"/>
              <a:t>یکدستی میباشد</a:t>
            </a:r>
          </a:p>
          <a:p>
            <a:pPr algn="r" rtl="1"/>
            <a:r>
              <a:rPr lang="fa-IR" dirty="0" smtClean="0"/>
              <a:t>نور خورشید اثری بر آن ندارد</a:t>
            </a:r>
          </a:p>
          <a:p>
            <a:pPr algn="r" rtl="1"/>
            <a:r>
              <a:rPr lang="fa-IR" dirty="0" smtClean="0"/>
              <a:t>پرولیفراسیون ملانوسیت دیده نمیشود و ضایعه بی خطری است . بعد از برداشت توسط جراحی عود نمیکند </a:t>
            </a:r>
          </a:p>
          <a:p>
            <a:pPr algn="r" rtl="1"/>
            <a:endParaRPr lang="en-US" dirty="0"/>
          </a:p>
        </p:txBody>
      </p:sp>
    </p:spTree>
    <p:extLst>
      <p:ext uri="{BB962C8B-B14F-4D97-AF65-F5344CB8AC3E}">
        <p14:creationId xmlns:p14="http://schemas.microsoft.com/office/powerpoint/2010/main" val="3357205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ملانوآکانتوما</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t>یک ضایعه ملانوسیتیک خوش خیم دیگری است  و بی ضرر میباشد وممکن است به صورت خودبخود با یابدون مداخله جراحی برطرف شود</a:t>
            </a:r>
          </a:p>
          <a:p>
            <a:pPr algn="just" rtl="1"/>
            <a:r>
              <a:rPr lang="fa-IR" dirty="0" smtClean="0"/>
              <a:t>از اسم ضایعه بر می آید که با یک ضایعه نئوپلاستیک روبرو هستیم اما درواقع یک ضایعه </a:t>
            </a:r>
            <a:r>
              <a:rPr lang="fa-IR" dirty="0" smtClean="0">
                <a:solidFill>
                  <a:srgbClr val="FF0000"/>
                </a:solidFill>
              </a:rPr>
              <a:t>واکنشی</a:t>
            </a:r>
            <a:r>
              <a:rPr lang="fa-IR" dirty="0" smtClean="0"/>
              <a:t> میباشد</a:t>
            </a:r>
          </a:p>
          <a:p>
            <a:pPr algn="just" rtl="1"/>
            <a:r>
              <a:rPr lang="fa-IR" dirty="0" smtClean="0"/>
              <a:t>بیشتر بیماران از آغاز سریع ضایعه بدنبال یک تروما حاد یا مزمن شکایت داشتند</a:t>
            </a:r>
          </a:p>
          <a:p>
            <a:pPr algn="just" rtl="1"/>
            <a:r>
              <a:rPr lang="fa-IR" dirty="0" smtClean="0"/>
              <a:t>جهت تائید تشخیص بیوپسی الزامی است</a:t>
            </a:r>
          </a:p>
          <a:p>
            <a:pPr algn="just" rtl="1"/>
            <a:r>
              <a:rPr lang="fa-IR" dirty="0" smtClean="0"/>
              <a:t>حدف تروما الزامی است</a:t>
            </a:r>
            <a:endParaRPr lang="en-US" dirty="0"/>
          </a:p>
        </p:txBody>
      </p:sp>
    </p:spTree>
    <p:extLst>
      <p:ext uri="{BB962C8B-B14F-4D97-AF65-F5344CB8AC3E}">
        <p14:creationId xmlns:p14="http://schemas.microsoft.com/office/powerpoint/2010/main" val="265074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a:bodyPr>
          <a:lstStyle/>
          <a:p>
            <a:pPr algn="just" rtl="1"/>
            <a:r>
              <a:rPr lang="fa-IR" dirty="0" smtClean="0"/>
              <a:t>یک ضایعه شبه پلاک یا ماکول سیاه </a:t>
            </a:r>
            <a:r>
              <a:rPr lang="fa-IR" dirty="0"/>
              <a:t>رنگ </a:t>
            </a:r>
            <a:r>
              <a:rPr lang="fa-IR" dirty="0" smtClean="0"/>
              <a:t>با حدود نامشخص که به سرعت درحال </a:t>
            </a:r>
            <a:r>
              <a:rPr lang="fa-IR" dirty="0"/>
              <a:t>بزرگ </a:t>
            </a:r>
            <a:r>
              <a:rPr lang="fa-IR" dirty="0" smtClean="0"/>
              <a:t>شدن  است</a:t>
            </a:r>
          </a:p>
          <a:p>
            <a:pPr algn="just" rtl="1"/>
            <a:r>
              <a:rPr lang="fa-IR" dirty="0" smtClean="0"/>
              <a:t>اکثر ضایعات در دهه سوم وچهارم </a:t>
            </a:r>
            <a:r>
              <a:rPr lang="fa-IR" dirty="0"/>
              <a:t>زندگی </a:t>
            </a:r>
            <a:r>
              <a:rPr lang="fa-IR" dirty="0" smtClean="0"/>
              <a:t>رخ میدهند</a:t>
            </a:r>
          </a:p>
          <a:p>
            <a:pPr algn="just" rtl="1"/>
            <a:r>
              <a:rPr lang="fa-IR" dirty="0" smtClean="0"/>
              <a:t>به صورت تیپیک  ضایعه به صورت منفرد دیده میشود اما ضایعات دوطرفه و متعدد هم </a:t>
            </a:r>
            <a:r>
              <a:rPr lang="fa-IR" dirty="0"/>
              <a:t>گزارش </a:t>
            </a:r>
            <a:r>
              <a:rPr lang="fa-IR" dirty="0" smtClean="0"/>
              <a:t>شده است</a:t>
            </a:r>
          </a:p>
          <a:p>
            <a:pPr algn="just" rtl="1"/>
            <a:r>
              <a:rPr lang="fa-IR" dirty="0" smtClean="0"/>
              <a:t>معمولا ضایعه بدون علامت است اما </a:t>
            </a:r>
            <a:r>
              <a:rPr lang="fa-IR" dirty="0"/>
              <a:t>گاهی </a:t>
            </a:r>
            <a:r>
              <a:rPr lang="fa-IR" dirty="0" smtClean="0"/>
              <a:t>اوقات با درد همراه است </a:t>
            </a:r>
          </a:p>
          <a:p>
            <a:pPr algn="just" rtl="1"/>
            <a:r>
              <a:rPr lang="fa-IR" dirty="0" smtClean="0"/>
              <a:t>نزدیک به 50 درصد ضایعات در مخاط </a:t>
            </a:r>
            <a:r>
              <a:rPr lang="fa-IR" dirty="0"/>
              <a:t>گونه </a:t>
            </a:r>
            <a:r>
              <a:rPr lang="fa-IR" dirty="0" smtClean="0"/>
              <a:t>رخ میدهند </a:t>
            </a:r>
          </a:p>
        </p:txBody>
      </p:sp>
    </p:spTree>
    <p:extLst>
      <p:ext uri="{BB962C8B-B14F-4D97-AF65-F5344CB8AC3E}">
        <p14:creationId xmlns:p14="http://schemas.microsoft.com/office/powerpoint/2010/main" val="175113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84225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73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بیوپسی لازم است</a:t>
            </a:r>
          </a:p>
          <a:p>
            <a:pPr algn="r" rtl="1"/>
            <a:r>
              <a:rPr lang="fa-IR" dirty="0" smtClean="0"/>
              <a:t>پرولیفراسیون خوش خیم ملانوسیت دیده میشود</a:t>
            </a:r>
          </a:p>
        </p:txBody>
      </p:sp>
    </p:spTree>
    <p:extLst>
      <p:ext uri="{BB962C8B-B14F-4D97-AF65-F5344CB8AC3E}">
        <p14:creationId xmlns:p14="http://schemas.microsoft.com/office/powerpoint/2010/main" val="409659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نووس ملانوسیتیک</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dirty="0"/>
              <a:t>گروهی </a:t>
            </a:r>
            <a:r>
              <a:rPr lang="fa-IR" dirty="0" smtClean="0"/>
              <a:t>از ضایعات هستند که که از نظر کلینیکی و میکروسکوپیک با هم فرق دارند</a:t>
            </a:r>
          </a:p>
          <a:p>
            <a:pPr algn="r" rtl="1"/>
            <a:r>
              <a:rPr lang="fa-IR" dirty="0" smtClean="0"/>
              <a:t>در نتیجه رشد ملانوسیت و پرولیفراسیون   آن ایجاد </a:t>
            </a:r>
            <a:r>
              <a:rPr lang="fa-IR" dirty="0"/>
              <a:t>میگردد</a:t>
            </a:r>
            <a:endParaRPr lang="fa-IR" dirty="0" smtClean="0"/>
          </a:p>
          <a:p>
            <a:pPr algn="r" rtl="1"/>
            <a:r>
              <a:rPr lang="fa-IR" dirty="0" smtClean="0"/>
              <a:t>در دهان  شایعترین خالها عبارتند از </a:t>
            </a:r>
          </a:p>
          <a:p>
            <a:pPr lvl="1" algn="r" rtl="1"/>
            <a:r>
              <a:rPr lang="en-US" dirty="0" err="1" smtClean="0"/>
              <a:t>intramucosal</a:t>
            </a:r>
            <a:r>
              <a:rPr lang="en-US" dirty="0" smtClean="0"/>
              <a:t> nevus</a:t>
            </a:r>
            <a:r>
              <a:rPr lang="fa-IR" dirty="0" smtClean="0"/>
              <a:t>، </a:t>
            </a:r>
            <a:r>
              <a:rPr lang="en-US" dirty="0" smtClean="0"/>
              <a:t>common blue nevus</a:t>
            </a:r>
            <a:r>
              <a:rPr lang="fa-IR" dirty="0" smtClean="0"/>
              <a:t>،</a:t>
            </a:r>
            <a:r>
              <a:rPr lang="en-US" dirty="0" smtClean="0"/>
              <a:t>Compound nevi</a:t>
            </a:r>
            <a:endParaRPr lang="fa-IR" dirty="0" smtClean="0"/>
          </a:p>
          <a:p>
            <a:pPr lvl="1" algn="r" rtl="1"/>
            <a:r>
              <a:rPr lang="en-US" dirty="0" err="1" smtClean="0"/>
              <a:t>junctional</a:t>
            </a:r>
            <a:r>
              <a:rPr lang="en-US" dirty="0" smtClean="0"/>
              <a:t> nevus</a:t>
            </a:r>
            <a:endParaRPr lang="fa-IR" dirty="0" smtClean="0"/>
          </a:p>
          <a:p>
            <a:pPr lvl="1" algn="r" rtl="1"/>
            <a:r>
              <a:rPr lang="en-US" dirty="0" smtClean="0"/>
              <a:t>combined nevus </a:t>
            </a:r>
            <a:r>
              <a:rPr lang="fa-IR" dirty="0" smtClean="0"/>
              <a:t> خالی که از انواع سلولها تشکیل شده است</a:t>
            </a:r>
            <a:endParaRPr lang="en-US" dirty="0" smtClean="0"/>
          </a:p>
          <a:p>
            <a:pPr lvl="1" algn="r" rtl="1"/>
            <a:r>
              <a:rPr lang="en-US" dirty="0"/>
              <a:t>congenital nevus</a:t>
            </a:r>
          </a:p>
          <a:p>
            <a:pPr lvl="1" algn="r" rtl="1"/>
            <a:r>
              <a:rPr lang="en-US" dirty="0"/>
              <a:t>Spitz nevus, balloon cell nevus, the cellular, </a:t>
            </a:r>
            <a:r>
              <a:rPr lang="en-US" dirty="0" err="1"/>
              <a:t>epithelioid</a:t>
            </a:r>
            <a:r>
              <a:rPr lang="en-US" dirty="0"/>
              <a:t>, and plaque-type variants of blue nevus</a:t>
            </a:r>
          </a:p>
          <a:p>
            <a:pPr lvl="1" algn="r" rtl="1"/>
            <a:r>
              <a:rPr lang="fa-IR" dirty="0"/>
              <a:t>لیست  انواع خالها در حال گسترش است</a:t>
            </a:r>
          </a:p>
          <a:p>
            <a:pPr lvl="1" algn="r" rtl="1"/>
            <a:endParaRPr lang="fa-IR" dirty="0" smtClean="0"/>
          </a:p>
          <a:p>
            <a:pPr lvl="1" algn="r" rtl="1"/>
            <a:endParaRPr lang="en-US" dirty="0"/>
          </a:p>
        </p:txBody>
      </p:sp>
    </p:spTree>
    <p:extLst>
      <p:ext uri="{BB962C8B-B14F-4D97-AF65-F5344CB8AC3E}">
        <p14:creationId xmlns:p14="http://schemas.microsoft.com/office/powerpoint/2010/main" val="366372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293" y="1676401"/>
            <a:ext cx="5683414" cy="437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29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784168"/>
            <a:ext cx="6172200" cy="410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65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پاتوژنز</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t>شک در باره اینکه آیا سلولهای خال  یک سلول مجزا هستند که از نورال کرست منشا </a:t>
            </a:r>
            <a:r>
              <a:rPr lang="fa-IR" dirty="0"/>
              <a:t>گرفته </a:t>
            </a:r>
            <a:r>
              <a:rPr lang="fa-IR" dirty="0" smtClean="0"/>
              <a:t>اند یا اینکه  آنها یک فرم منحصر بفرد یا نابالغ  ملانوسیتها هستند</a:t>
            </a:r>
          </a:p>
          <a:p>
            <a:pPr algn="just" rtl="1"/>
            <a:r>
              <a:rPr lang="fa-IR" dirty="0" smtClean="0"/>
              <a:t>سلولهای خال  به لحاظ </a:t>
            </a:r>
            <a:r>
              <a:rPr lang="fa-IR" dirty="0" smtClean="0">
                <a:solidFill>
                  <a:srgbClr val="FF0000"/>
                </a:solidFill>
              </a:rPr>
              <a:t>بیولوژیکی و سیتولوژیک   </a:t>
            </a:r>
            <a:r>
              <a:rPr lang="fa-IR" dirty="0" smtClean="0"/>
              <a:t>از ملانوسیتها که در لایه بازال  کلونیزه میشوند متفاوت است </a:t>
            </a:r>
          </a:p>
          <a:p>
            <a:pPr lvl="1" algn="just" rtl="1"/>
            <a:r>
              <a:rPr lang="fa-IR" dirty="0" smtClean="0"/>
              <a:t>ملانوسیتها تمایل به  داشتن شکلی شاخه شاخه هستند اما سلولهای خال مایلند کرد بیضی   یا دوکی باشند</a:t>
            </a:r>
          </a:p>
          <a:p>
            <a:pPr lvl="1" algn="just" rtl="1"/>
            <a:r>
              <a:rPr lang="fa-IR" dirty="0" smtClean="0"/>
              <a:t>سلول های خال تمایل دارند  </a:t>
            </a:r>
            <a:r>
              <a:rPr lang="fa-IR" smtClean="0"/>
              <a:t>ب </a:t>
            </a:r>
            <a:r>
              <a:rPr lang="fa-IR"/>
              <a:t>همدیگر </a:t>
            </a:r>
            <a:r>
              <a:rPr lang="fa-IR" dirty="0" smtClean="0"/>
              <a:t>نزدیک شوند  </a:t>
            </a:r>
          </a:p>
          <a:p>
            <a:pPr lvl="1" algn="just" rtl="1"/>
            <a:r>
              <a:rPr lang="fa-IR" dirty="0" smtClean="0"/>
              <a:t>توانایی مهاجرت  داخل  یا درمیان بافت زیر مخاطی را دارند</a:t>
            </a:r>
            <a:endParaRPr lang="en-US" dirty="0"/>
          </a:p>
        </p:txBody>
      </p:sp>
    </p:spTree>
    <p:extLst>
      <p:ext uri="{BB962C8B-B14F-4D97-AF65-F5344CB8AC3E}">
        <p14:creationId xmlns:p14="http://schemas.microsoft.com/office/powerpoint/2010/main" val="58807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رنگ </a:t>
            </a:r>
            <a:r>
              <a:rPr lang="fa-IR" dirty="0" smtClean="0"/>
              <a:t>نرمال دهان</a:t>
            </a:r>
            <a:endParaRPr lang="en-US" dirty="0"/>
          </a:p>
        </p:txBody>
      </p:sp>
      <p:sp>
        <p:nvSpPr>
          <p:cNvPr id="3" name="Content Placeholder 2"/>
          <p:cNvSpPr>
            <a:spLocks noGrp="1"/>
          </p:cNvSpPr>
          <p:nvPr>
            <p:ph idx="1"/>
          </p:nvPr>
        </p:nvSpPr>
        <p:spPr/>
        <p:txBody>
          <a:bodyPr/>
          <a:lstStyle/>
          <a:p>
            <a:pPr algn="r" rtl="1"/>
            <a:r>
              <a:rPr lang="fa-IR" dirty="0" smtClean="0"/>
              <a:t>از صورتی تا قرمز متغییر است و این </a:t>
            </a:r>
            <a:r>
              <a:rPr lang="fa-IR" dirty="0"/>
              <a:t>بستگی </a:t>
            </a:r>
            <a:r>
              <a:rPr lang="fa-IR" dirty="0" smtClean="0"/>
              <a:t>به بافتهای تشکیل دهنده پوشش دهانی دارد</a:t>
            </a:r>
          </a:p>
          <a:p>
            <a:pPr lvl="1" algn="r" rtl="1"/>
            <a:r>
              <a:rPr lang="fa-IR" dirty="0" smtClean="0"/>
              <a:t>وجود یا فقدان کراتین بر سطح اپیتلیوم</a:t>
            </a:r>
          </a:p>
          <a:p>
            <a:pPr lvl="1" algn="r" rtl="1"/>
            <a:r>
              <a:rPr lang="fa-IR" dirty="0" smtClean="0"/>
              <a:t>مقدار و عمقی یا سطحی بودن  عروق خونی در بافت مجاور</a:t>
            </a:r>
          </a:p>
          <a:p>
            <a:pPr lvl="1" algn="r" rtl="1"/>
            <a:r>
              <a:rPr lang="fa-IR" dirty="0" smtClean="0"/>
              <a:t>وجود بافت چربی</a:t>
            </a:r>
          </a:p>
          <a:p>
            <a:pPr lvl="1" algn="r" rtl="1"/>
            <a:r>
              <a:rPr lang="fa-IR" dirty="0" smtClean="0"/>
              <a:t>فقدان </a:t>
            </a:r>
            <a:r>
              <a:rPr lang="fa-IR" dirty="0"/>
              <a:t>پیگمان </a:t>
            </a:r>
            <a:r>
              <a:rPr lang="fa-IR" dirty="0" smtClean="0"/>
              <a:t>ملانین بر روی لایه بازال اپیتلیوم</a:t>
            </a:r>
            <a:endParaRPr lang="en-US" dirty="0"/>
          </a:p>
        </p:txBody>
      </p:sp>
    </p:spTree>
    <p:extLst>
      <p:ext uri="{BB962C8B-B14F-4D97-AF65-F5344CB8AC3E}">
        <p14:creationId xmlns:p14="http://schemas.microsoft.com/office/powerpoint/2010/main" val="2427451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t>محیط و ژنتیک در ایجاد خال نقش دارند</a:t>
            </a:r>
          </a:p>
          <a:p>
            <a:pPr lvl="1" algn="just" rtl="1"/>
            <a:r>
              <a:rPr lang="fa-IR" dirty="0" smtClean="0"/>
              <a:t>اثر نور خورشید بر ایجاد خال پوستی ثابت شده است</a:t>
            </a:r>
          </a:p>
          <a:p>
            <a:pPr lvl="1" algn="just" rtl="1"/>
            <a:r>
              <a:rPr lang="fa-IR" dirty="0" smtClean="0"/>
              <a:t>در ترنر  سندرم و نونانس سندرم بروز خال رایج است</a:t>
            </a:r>
          </a:p>
          <a:p>
            <a:pPr algn="just" rtl="1"/>
            <a:r>
              <a:rPr lang="fa-IR" dirty="0" smtClean="0"/>
              <a:t>سوال در مورد اینکه خال  یک </a:t>
            </a:r>
            <a:r>
              <a:rPr lang="fa-IR" dirty="0" smtClean="0">
                <a:solidFill>
                  <a:srgbClr val="FF0000"/>
                </a:solidFill>
              </a:rPr>
              <a:t>نئوپلاسم</a:t>
            </a:r>
            <a:r>
              <a:rPr lang="fa-IR" dirty="0" smtClean="0"/>
              <a:t> است یا </a:t>
            </a:r>
            <a:r>
              <a:rPr lang="fa-IR" dirty="0" smtClean="0">
                <a:solidFill>
                  <a:srgbClr val="FF0000"/>
                </a:solidFill>
              </a:rPr>
              <a:t>هامارتوم</a:t>
            </a:r>
            <a:r>
              <a:rPr lang="fa-IR" dirty="0" smtClean="0"/>
              <a:t> یا  یک ضایعه </a:t>
            </a:r>
            <a:r>
              <a:rPr lang="fa-IR" dirty="0" smtClean="0">
                <a:solidFill>
                  <a:srgbClr val="FF0000"/>
                </a:solidFill>
              </a:rPr>
              <a:t>تکاملی</a:t>
            </a:r>
            <a:r>
              <a:rPr lang="fa-IR" dirty="0" smtClean="0"/>
              <a:t> است نیز وجود دارد</a:t>
            </a:r>
          </a:p>
          <a:p>
            <a:pPr algn="just" rtl="1"/>
            <a:r>
              <a:rPr lang="fa-IR" dirty="0" smtClean="0"/>
              <a:t>در یک مطالعه  نشان داده شده که در بیش از 90 درصد خال ملانوسیتیک درمال  موتاسیون در ژن </a:t>
            </a:r>
            <a:r>
              <a:rPr lang="en-US" dirty="0" smtClean="0">
                <a:solidFill>
                  <a:srgbClr val="FF0000"/>
                </a:solidFill>
              </a:rPr>
              <a:t>BRAF</a:t>
            </a:r>
            <a:r>
              <a:rPr lang="fa-IR" dirty="0" smtClean="0">
                <a:solidFill>
                  <a:srgbClr val="FF0000"/>
                </a:solidFill>
              </a:rPr>
              <a:t> </a:t>
            </a:r>
            <a:r>
              <a:rPr lang="fa-IR" dirty="0" smtClean="0"/>
              <a:t>وجود دارد.موتاسیون در ژن </a:t>
            </a:r>
            <a:r>
              <a:rPr lang="en-US" dirty="0" smtClean="0">
                <a:solidFill>
                  <a:srgbClr val="FF0000"/>
                </a:solidFill>
              </a:rPr>
              <a:t>HARS</a:t>
            </a:r>
            <a:r>
              <a:rPr lang="en-US" dirty="0" smtClean="0"/>
              <a:t> </a:t>
            </a:r>
            <a:r>
              <a:rPr lang="fa-IR" dirty="0" smtClean="0"/>
              <a:t>و</a:t>
            </a:r>
            <a:r>
              <a:rPr lang="en-US" dirty="0" smtClean="0"/>
              <a:t> </a:t>
            </a:r>
            <a:r>
              <a:rPr lang="en-US" dirty="0" smtClean="0">
                <a:solidFill>
                  <a:srgbClr val="FF0000"/>
                </a:solidFill>
              </a:rPr>
              <a:t>NARS</a:t>
            </a:r>
            <a:r>
              <a:rPr lang="fa-IR" dirty="0" smtClean="0">
                <a:solidFill>
                  <a:srgbClr val="FF0000"/>
                </a:solidFill>
              </a:rPr>
              <a:t> </a:t>
            </a:r>
            <a:r>
              <a:rPr lang="fa-IR" dirty="0" smtClean="0"/>
              <a:t>نیز وجود دارد...............این نشان میدهد که  طبیعت این خالها نئوپلاستیک است .</a:t>
            </a:r>
            <a:endParaRPr lang="en-US" dirty="0" smtClean="0"/>
          </a:p>
          <a:p>
            <a:pPr algn="just" rtl="1"/>
            <a:r>
              <a:rPr lang="fa-IR" dirty="0" smtClean="0"/>
              <a:t>در مورد خال ملانوسیتیک دهان این وضعیت نامشخص است</a:t>
            </a:r>
          </a:p>
          <a:p>
            <a:pPr algn="r" rtl="1"/>
            <a:endParaRPr lang="en-US" dirty="0"/>
          </a:p>
        </p:txBody>
      </p:sp>
    </p:spTree>
    <p:extLst>
      <p:ext uri="{BB962C8B-B14F-4D97-AF65-F5344CB8AC3E}">
        <p14:creationId xmlns:p14="http://schemas.microsoft.com/office/powerpoint/2010/main" val="65097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800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خال ملانوسیتیک دهان نمای </a:t>
            </a:r>
            <a:r>
              <a:rPr lang="fa-IR" dirty="0" smtClean="0"/>
              <a:t>کلینیکی</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خال ملانوسیتیک دهان نادر است  و معمولا به صورت منفرد رخ میدهد و ممکن است در </a:t>
            </a:r>
            <a:r>
              <a:rPr lang="fa-IR" dirty="0" smtClean="0">
                <a:solidFill>
                  <a:srgbClr val="FF0000"/>
                </a:solidFill>
              </a:rPr>
              <a:t>زنان</a:t>
            </a:r>
            <a:r>
              <a:rPr lang="fa-IR" dirty="0" smtClean="0"/>
              <a:t> شایع تر باشد</a:t>
            </a:r>
          </a:p>
          <a:p>
            <a:pPr algn="r" rtl="1"/>
            <a:r>
              <a:rPr lang="fa-IR" dirty="0"/>
              <a:t> </a:t>
            </a:r>
            <a:r>
              <a:rPr lang="fa-IR" dirty="0" smtClean="0"/>
              <a:t>ضایعات معمولا  کمتر از یک سانتی متر قطر دارند ، و بدون علامت،</a:t>
            </a:r>
          </a:p>
          <a:p>
            <a:pPr algn="r" rtl="1"/>
            <a:r>
              <a:rPr lang="fa-IR" dirty="0" smtClean="0"/>
              <a:t>به صورت ماکول یا ندول  با حدود مشخص  آبی یا قهوه ای  منفرد دیده میشوند.</a:t>
            </a:r>
          </a:p>
          <a:p>
            <a:pPr algn="r" rtl="1"/>
            <a:r>
              <a:rPr lang="fa-IR" dirty="0" smtClean="0"/>
              <a:t> 15 درصد خال دهانی ممکن است فاقد پیگمنتاسیون   باشد</a:t>
            </a:r>
          </a:p>
          <a:p>
            <a:pPr algn="r" rtl="1"/>
            <a:r>
              <a:rPr lang="fa-IR" dirty="0" smtClean="0"/>
              <a:t>در افراد بالای 30 سال شایعتر است</a:t>
            </a:r>
          </a:p>
          <a:p>
            <a:pPr algn="r" rtl="1"/>
            <a:r>
              <a:rPr lang="fa-IR" dirty="0" smtClean="0"/>
              <a:t>کام سخت، مخاط </a:t>
            </a:r>
            <a:r>
              <a:rPr lang="fa-IR" dirty="0"/>
              <a:t>گونه </a:t>
            </a:r>
            <a:r>
              <a:rPr lang="fa-IR" dirty="0" smtClean="0"/>
              <a:t>ولب شایعترین محلهای خال است</a:t>
            </a:r>
            <a:endParaRPr lang="en-US" dirty="0"/>
          </a:p>
        </p:txBody>
      </p:sp>
    </p:spTree>
    <p:extLst>
      <p:ext uri="{BB962C8B-B14F-4D97-AF65-F5344CB8AC3E}">
        <p14:creationId xmlns:p14="http://schemas.microsoft.com/office/powerpoint/2010/main" val="252461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پاتولوژی</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en-US" dirty="0" smtClean="0"/>
              <a:t> </a:t>
            </a:r>
            <a:r>
              <a:rPr lang="fa-IR" dirty="0" smtClean="0"/>
              <a:t>درحین تکامل  خالهای داخل مخاطی  سلولهای خال  محل ورابطه شان را با  سلولهای لایه بازال حفظ میکنند ودر تماس با سلولهای لایه بازال،غشائ پایه و بافت همبند میباشند.این خال جانکشنال معمولا اندازه ای کمتر از نیم سانتی متر دارند و به شکل ماکول   و </a:t>
            </a:r>
            <a:r>
              <a:rPr lang="fa-IR" dirty="0"/>
              <a:t>رنگ </a:t>
            </a:r>
            <a:r>
              <a:rPr lang="fa-IR" dirty="0" smtClean="0"/>
              <a:t>برنزه یا قهوه ای هستند که قابل لمس نیستند</a:t>
            </a:r>
          </a:p>
          <a:p>
            <a:pPr algn="just" rtl="1"/>
            <a:r>
              <a:rPr lang="fa-IR" dirty="0" smtClean="0"/>
              <a:t>با </a:t>
            </a:r>
            <a:r>
              <a:rPr lang="fa-IR" dirty="0"/>
              <a:t>گذشت </a:t>
            </a:r>
            <a:r>
              <a:rPr lang="fa-IR" dirty="0" smtClean="0"/>
              <a:t>زمان  خوشه ملانوسیتها شروع به پرولیفره شدن به سمت بافت همبند میکنند(اغلب به شکل  چندین تجمع  کوچک با اندازه های مختلف) البته هنوز برخی سلولهای خال در محل اتصال  بافت همبند و اپیتلیوم وجود دارند</a:t>
            </a:r>
            <a:endParaRPr lang="en-US" dirty="0"/>
          </a:p>
        </p:txBody>
      </p:sp>
    </p:spTree>
    <p:extLst>
      <p:ext uri="{BB962C8B-B14F-4D97-AF65-F5344CB8AC3E}">
        <p14:creationId xmlns:p14="http://schemas.microsoft.com/office/powerpoint/2010/main" val="2190711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smtClean="0"/>
              <a:t>همانطور که ضایعه بالغ میشود سلولهای خال  به صورت کامل ارتباطشان را با  لایه اپیتلیال از دست میدهند و محصور در بافت زیرمخاطی </a:t>
            </a:r>
            <a:r>
              <a:rPr lang="fa-IR" dirty="0"/>
              <a:t>میگردند </a:t>
            </a:r>
            <a:r>
              <a:rPr lang="fa-IR" dirty="0" smtClean="0"/>
              <a:t>که اغلب همراه با کاهش میزان </a:t>
            </a:r>
            <a:r>
              <a:rPr lang="fa-IR" dirty="0"/>
              <a:t>پیگمنتاسیون </a:t>
            </a:r>
            <a:r>
              <a:rPr lang="fa-IR" dirty="0" smtClean="0"/>
              <a:t>است. در این مرحله نام خال اینتراموکوزال را </a:t>
            </a:r>
            <a:r>
              <a:rPr lang="fa-IR" dirty="0"/>
              <a:t>میگیرند </a:t>
            </a:r>
            <a:r>
              <a:rPr lang="fa-IR" dirty="0" smtClean="0"/>
              <a:t>و در کلینیک به صورت  قهوه ای یا برنزه یا مشابه </a:t>
            </a:r>
            <a:r>
              <a:rPr lang="fa-IR" dirty="0"/>
              <a:t>رنگ </a:t>
            </a:r>
            <a:r>
              <a:rPr lang="fa-IR" dirty="0" smtClean="0"/>
              <a:t>مخاط اطراف در می آیند</a:t>
            </a:r>
            <a:endParaRPr lang="en-US" dirty="0"/>
          </a:p>
        </p:txBody>
      </p:sp>
    </p:spTree>
    <p:extLst>
      <p:ext uri="{BB962C8B-B14F-4D97-AF65-F5344CB8AC3E}">
        <p14:creationId xmlns:p14="http://schemas.microsoft.com/office/powerpoint/2010/main" val="64379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228295" cy="349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139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579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خال آبی</a:t>
            </a:r>
            <a:endParaRPr lang="en-US" dirty="0"/>
          </a:p>
        </p:txBody>
      </p:sp>
      <p:sp>
        <p:nvSpPr>
          <p:cNvPr id="3" name="Content Placeholder 2"/>
          <p:cNvSpPr>
            <a:spLocks noGrp="1"/>
          </p:cNvSpPr>
          <p:nvPr>
            <p:ph idx="1"/>
          </p:nvPr>
        </p:nvSpPr>
        <p:spPr/>
        <p:txBody>
          <a:bodyPr/>
          <a:lstStyle/>
          <a:p>
            <a:pPr algn="r" rtl="1"/>
            <a:r>
              <a:rPr lang="fa-IR" dirty="0" smtClean="0"/>
              <a:t>برخلاف خال اینترا موکوزال  از ملانوسیتهای لایه بازال مشتق نمیشود</a:t>
            </a:r>
          </a:p>
          <a:p>
            <a:pPr algn="r" rtl="1"/>
            <a:r>
              <a:rPr lang="fa-IR" dirty="0" smtClean="0"/>
              <a:t>ظاهر میکروسکوپیک مختلفی در این خال وجود دارد</a:t>
            </a:r>
          </a:p>
          <a:p>
            <a:pPr algn="r" rtl="1"/>
            <a:r>
              <a:rPr lang="en-US" dirty="0" smtClean="0"/>
              <a:t>“common” blue nevus,</a:t>
            </a:r>
          </a:p>
          <a:p>
            <a:pPr lvl="1" algn="r" rtl="1"/>
            <a:r>
              <a:rPr lang="fa-IR" dirty="0" smtClean="0"/>
              <a:t>شایعترین در مخاط دهان</a:t>
            </a:r>
          </a:p>
          <a:p>
            <a:pPr lvl="1" algn="r" rtl="1"/>
            <a:r>
              <a:rPr lang="fa-IR" dirty="0" smtClean="0"/>
              <a:t>پرولیفراسیون ملانوسیتهای دوکی شکل پر از </a:t>
            </a:r>
            <a:r>
              <a:rPr lang="fa-IR" dirty="0"/>
              <a:t>پیگمان </a:t>
            </a:r>
            <a:r>
              <a:rPr lang="fa-IR" dirty="0" smtClean="0"/>
              <a:t>ملانین</a:t>
            </a:r>
          </a:p>
          <a:p>
            <a:pPr lvl="1" algn="r" rtl="1"/>
            <a:r>
              <a:rPr lang="fa-IR" dirty="0" smtClean="0"/>
              <a:t>وجه تسمیه این خال عمقی بودن خال و اثر  بافت همبند و عروق خونی  بر روی آن میباشد که </a:t>
            </a:r>
            <a:r>
              <a:rPr lang="fa-IR" dirty="0"/>
              <a:t>رنگ </a:t>
            </a:r>
            <a:r>
              <a:rPr lang="fa-IR" dirty="0" smtClean="0"/>
              <a:t>قهوه ای آن را میپوشانند</a:t>
            </a:r>
            <a:endParaRPr lang="en-US" dirty="0"/>
          </a:p>
        </p:txBody>
      </p:sp>
    </p:spTree>
    <p:extLst>
      <p:ext uri="{BB962C8B-B14F-4D97-AF65-F5344CB8AC3E}">
        <p14:creationId xmlns:p14="http://schemas.microsoft.com/office/powerpoint/2010/main" val="341730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362733" cy="383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085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blue nevus</a:t>
            </a:r>
            <a:endParaRPr lang="en-US" dirty="0"/>
          </a:p>
        </p:txBody>
      </p:sp>
      <p:sp>
        <p:nvSpPr>
          <p:cNvPr id="3" name="Content Placeholder 2"/>
          <p:cNvSpPr>
            <a:spLocks noGrp="1"/>
          </p:cNvSpPr>
          <p:nvPr>
            <p:ph idx="1"/>
          </p:nvPr>
        </p:nvSpPr>
        <p:spPr/>
        <p:txBody>
          <a:bodyPr>
            <a:normAutofit fontScale="92500"/>
          </a:bodyPr>
          <a:lstStyle/>
          <a:p>
            <a:pPr algn="just" rtl="1"/>
            <a:r>
              <a:rPr lang="fa-IR" dirty="0" smtClean="0"/>
              <a:t>پرولیفراسیون زیر مخاطی ملانوسیتهای بیضوی  یا </a:t>
            </a:r>
            <a:r>
              <a:rPr lang="fa-IR" dirty="0"/>
              <a:t>گرد بزرگ </a:t>
            </a:r>
            <a:r>
              <a:rPr lang="fa-IR" dirty="0" smtClean="0"/>
              <a:t>و ملانوسیتهای دوکی شکل </a:t>
            </a:r>
          </a:p>
          <a:p>
            <a:pPr algn="just" rtl="1"/>
            <a:r>
              <a:rPr lang="fa-IR" dirty="0" smtClean="0"/>
              <a:t>تفاوت هیستولوژیک  این دو فرم خال آبی  تنها یک مفهوم </a:t>
            </a:r>
            <a:r>
              <a:rPr lang="fa-IR" dirty="0"/>
              <a:t>دانشگاهی </a:t>
            </a:r>
            <a:r>
              <a:rPr lang="fa-IR" dirty="0" smtClean="0"/>
              <a:t>نیست  بلکه  نوع سلولار ممکن است </a:t>
            </a:r>
            <a:r>
              <a:rPr lang="fa-IR" dirty="0" smtClean="0">
                <a:solidFill>
                  <a:srgbClr val="FF0000"/>
                </a:solidFill>
              </a:rPr>
              <a:t>رفتار تهاجمی تری داشته باشد و میزان عود بالاتری دارد</a:t>
            </a:r>
            <a:r>
              <a:rPr lang="fa-IR" dirty="0"/>
              <a:t>. گزارشاتی </a:t>
            </a:r>
            <a:r>
              <a:rPr lang="fa-IR" dirty="0" smtClean="0"/>
              <a:t>از وقوع بدخیمی در این نوع خال نیز </a:t>
            </a:r>
            <a:r>
              <a:rPr lang="fa-IR" dirty="0"/>
              <a:t>گزارش </a:t>
            </a:r>
            <a:r>
              <a:rPr lang="fa-IR" dirty="0" smtClean="0"/>
              <a:t>شده است</a:t>
            </a:r>
          </a:p>
          <a:p>
            <a:pPr algn="just" rtl="1"/>
            <a:r>
              <a:rPr lang="fa-IR" dirty="0" smtClean="0"/>
              <a:t>به صورت کلی اطلاعی از تغییرات بدخیمی  خال در داخل دهان وجود ندارد اما توصیه شده است به صورت کامل تمام خالهای دهان برداشته شوند</a:t>
            </a:r>
          </a:p>
          <a:p>
            <a:pPr algn="r" rtl="1"/>
            <a:endParaRPr lang="en-US" dirty="0"/>
          </a:p>
        </p:txBody>
      </p:sp>
    </p:spTree>
    <p:extLst>
      <p:ext uri="{BB962C8B-B14F-4D97-AF65-F5344CB8AC3E}">
        <p14:creationId xmlns:p14="http://schemas.microsoft.com/office/powerpoint/2010/main" val="144802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67162" cy="650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33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913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ملانومای بدخیم</a:t>
            </a:r>
            <a:endParaRPr lang="en-US" dirty="0"/>
          </a:p>
        </p:txBody>
      </p:sp>
      <p:sp>
        <p:nvSpPr>
          <p:cNvPr id="3" name="Content Placeholder 2"/>
          <p:cNvSpPr>
            <a:spLocks noGrp="1"/>
          </p:cNvSpPr>
          <p:nvPr>
            <p:ph idx="1"/>
          </p:nvPr>
        </p:nvSpPr>
        <p:spPr/>
        <p:txBody>
          <a:bodyPr/>
          <a:lstStyle/>
          <a:p>
            <a:pPr algn="just" rtl="1"/>
            <a:r>
              <a:rPr lang="fa-IR" dirty="0" smtClean="0"/>
              <a:t>در میان کانسرهای اولیه پوست کمترین شیوع ولی بیشترین </a:t>
            </a:r>
            <a:r>
              <a:rPr lang="fa-IR" dirty="0"/>
              <a:t>کشندگی </a:t>
            </a:r>
            <a:r>
              <a:rPr lang="fa-IR" dirty="0" smtClean="0"/>
              <a:t>رادارد</a:t>
            </a:r>
          </a:p>
          <a:p>
            <a:pPr algn="just" rtl="1"/>
            <a:r>
              <a:rPr lang="fa-IR" dirty="0" smtClean="0"/>
              <a:t>آفتاب </a:t>
            </a:r>
            <a:r>
              <a:rPr lang="fa-IR" dirty="0"/>
              <a:t>سوختگی </a:t>
            </a:r>
            <a:r>
              <a:rPr lang="fa-IR" dirty="0" smtClean="0"/>
              <a:t>شدید در جوانی،کاهش سیستم ایمنی، وجود خالهای پوستی متعدد و تاریخچه </a:t>
            </a:r>
            <a:r>
              <a:rPr lang="fa-IR" dirty="0"/>
              <a:t>خانوادگی </a:t>
            </a:r>
            <a:r>
              <a:rPr lang="fa-IR" dirty="0" smtClean="0"/>
              <a:t>ریسک فاکتور ملانومای پوستی هستند</a:t>
            </a:r>
          </a:p>
          <a:p>
            <a:pPr algn="just" rtl="1"/>
            <a:r>
              <a:rPr lang="fa-IR" dirty="0" smtClean="0"/>
              <a:t>ملانومای پوستی در مردان و در سن بالای 45 سال شایعتر است</a:t>
            </a:r>
          </a:p>
          <a:p>
            <a:pPr algn="just" rtl="1"/>
            <a:r>
              <a:rPr lang="fa-IR" dirty="0" smtClean="0"/>
              <a:t>در صورت پوست </a:t>
            </a:r>
            <a:r>
              <a:rPr lang="fa-IR" dirty="0"/>
              <a:t>گونه </a:t>
            </a:r>
            <a:r>
              <a:rPr lang="fa-IR" dirty="0" smtClean="0"/>
              <a:t>شایعترین محل بروز ملانوماست</a:t>
            </a:r>
            <a:endParaRPr lang="en-US" dirty="0"/>
          </a:p>
        </p:txBody>
      </p:sp>
    </p:spTree>
    <p:extLst>
      <p:ext uri="{BB962C8B-B14F-4D97-AF65-F5344CB8AC3E}">
        <p14:creationId xmlns:p14="http://schemas.microsoft.com/office/powerpoint/2010/main" val="3457099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معیارهای تشخیص ملانومای پوستی</a:t>
            </a:r>
            <a:endParaRPr lang="en-US" dirty="0"/>
          </a:p>
        </p:txBody>
      </p:sp>
      <p:sp>
        <p:nvSpPr>
          <p:cNvPr id="3" name="Content Placeholder 2"/>
          <p:cNvSpPr>
            <a:spLocks noGrp="1"/>
          </p:cNvSpPr>
          <p:nvPr>
            <p:ph idx="1"/>
          </p:nvPr>
        </p:nvSpPr>
        <p:spPr/>
        <p:txBody>
          <a:bodyPr/>
          <a:lstStyle/>
          <a:p>
            <a:pPr algn="r" rtl="1"/>
            <a:r>
              <a:rPr lang="en-US" dirty="0" smtClean="0"/>
              <a:t>ABCDE</a:t>
            </a:r>
            <a:endParaRPr lang="fa-IR" dirty="0" smtClean="0"/>
          </a:p>
          <a:p>
            <a:pPr algn="r" rtl="1"/>
            <a:r>
              <a:rPr lang="fa-IR" dirty="0" smtClean="0"/>
              <a:t>انواع ساب تایپهای  ملانوما</a:t>
            </a:r>
          </a:p>
          <a:p>
            <a:pPr lvl="1" algn="r" rtl="1"/>
            <a:r>
              <a:rPr lang="en-US" dirty="0" smtClean="0"/>
              <a:t>superficial spreading melanoma</a:t>
            </a:r>
            <a:endParaRPr lang="fa-IR" dirty="0" smtClean="0"/>
          </a:p>
          <a:p>
            <a:pPr lvl="1" algn="r" rtl="1"/>
            <a:r>
              <a:rPr lang="en-US" dirty="0" err="1" smtClean="0"/>
              <a:t>Lentigo</a:t>
            </a:r>
            <a:r>
              <a:rPr lang="en-US" dirty="0" smtClean="0"/>
              <a:t> </a:t>
            </a:r>
            <a:r>
              <a:rPr lang="en-US" dirty="0" err="1" smtClean="0"/>
              <a:t>maligna</a:t>
            </a:r>
            <a:r>
              <a:rPr lang="en-US" dirty="0" smtClean="0"/>
              <a:t> melanoma,</a:t>
            </a:r>
          </a:p>
          <a:p>
            <a:pPr lvl="1" algn="r" rtl="1"/>
            <a:r>
              <a:rPr lang="en-US" dirty="0" smtClean="0"/>
              <a:t> </a:t>
            </a:r>
            <a:r>
              <a:rPr lang="en-US" dirty="0" err="1" smtClean="0"/>
              <a:t>acral</a:t>
            </a:r>
            <a:r>
              <a:rPr lang="en-US" dirty="0" smtClean="0"/>
              <a:t> </a:t>
            </a:r>
            <a:r>
              <a:rPr lang="en-US" dirty="0" err="1" smtClean="0"/>
              <a:t>lentiginous</a:t>
            </a:r>
            <a:r>
              <a:rPr lang="en-US" dirty="0" smtClean="0"/>
              <a:t> melanoma</a:t>
            </a:r>
          </a:p>
          <a:p>
            <a:pPr lvl="1" algn="r" rtl="1"/>
            <a:r>
              <a:rPr lang="en-US" dirty="0" smtClean="0"/>
              <a:t>nodular melanoma</a:t>
            </a:r>
          </a:p>
          <a:p>
            <a:pPr algn="r" rtl="1"/>
            <a:r>
              <a:rPr lang="fa-IR" dirty="0" smtClean="0"/>
              <a:t> تکامل ندولاریتی در یک ضایعه  ماکولار </a:t>
            </a:r>
            <a:r>
              <a:rPr lang="fa-IR" dirty="0"/>
              <a:t>پیگمانته </a:t>
            </a:r>
            <a:r>
              <a:rPr lang="fa-IR" dirty="0" smtClean="0"/>
              <a:t>قبلی یک علامت </a:t>
            </a:r>
            <a:r>
              <a:rPr lang="fa-IR" dirty="0"/>
              <a:t>بدشگون </a:t>
            </a:r>
            <a:r>
              <a:rPr lang="fa-IR" dirty="0" smtClean="0"/>
              <a:t>است</a:t>
            </a:r>
            <a:r>
              <a:rPr lang="en-US" dirty="0" smtClean="0"/>
              <a:t> </a:t>
            </a:r>
            <a:endParaRPr lang="en-US" dirty="0"/>
          </a:p>
        </p:txBody>
      </p:sp>
    </p:spTree>
    <p:extLst>
      <p:ext uri="{BB962C8B-B14F-4D97-AF65-F5344CB8AC3E}">
        <p14:creationId xmlns:p14="http://schemas.microsoft.com/office/powerpoint/2010/main" val="414757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ملانومای مخاطی</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 ملانومای مخاطی کمتر از یک درصد کل ملانومای اولیه را تشکیل میدهند</a:t>
            </a:r>
          </a:p>
          <a:p>
            <a:pPr algn="r" rtl="1"/>
            <a:r>
              <a:rPr lang="fa-IR" dirty="0" smtClean="0"/>
              <a:t>اکثرا در ناحیه سر </a:t>
            </a:r>
            <a:r>
              <a:rPr lang="fa-IR" dirty="0"/>
              <a:t>وگردن </a:t>
            </a:r>
            <a:r>
              <a:rPr lang="fa-IR" dirty="0" smtClean="0"/>
              <a:t>ایجاد میشود(سینونازال و دهان)</a:t>
            </a:r>
          </a:p>
          <a:p>
            <a:pPr algn="r" rtl="1"/>
            <a:r>
              <a:rPr lang="fa-IR" dirty="0" smtClean="0"/>
              <a:t>در مردان شایعتر است</a:t>
            </a:r>
          </a:p>
          <a:p>
            <a:pPr algn="r" rtl="1"/>
            <a:r>
              <a:rPr lang="fa-IR" dirty="0" smtClean="0"/>
              <a:t>ریسک فاکتور ملانومای مخاطی ناشناخته است</a:t>
            </a:r>
          </a:p>
          <a:p>
            <a:pPr algn="r" rtl="1"/>
            <a:r>
              <a:rPr lang="fa-IR" dirty="0" smtClean="0"/>
              <a:t>در سن بالای 50 سال شایعتر است</a:t>
            </a:r>
          </a:p>
          <a:p>
            <a:pPr algn="r" rtl="1"/>
            <a:r>
              <a:rPr lang="fa-IR" dirty="0" smtClean="0"/>
              <a:t>کام ولثه قدام </a:t>
            </a:r>
            <a:r>
              <a:rPr lang="fa-IR" dirty="0"/>
              <a:t>ماگزیلا </a:t>
            </a:r>
            <a:r>
              <a:rPr lang="fa-IR" dirty="0" smtClean="0"/>
              <a:t>شایعترین محل میباشد</a:t>
            </a:r>
          </a:p>
          <a:p>
            <a:pPr algn="r" rtl="1"/>
            <a:r>
              <a:rPr lang="fa-IR" dirty="0" smtClean="0"/>
              <a:t>معیار تشخیص مثل پوست ندارد و هر شکلی میتواند باشد</a:t>
            </a:r>
          </a:p>
          <a:p>
            <a:pPr algn="r" rtl="1"/>
            <a:r>
              <a:rPr lang="fa-IR" dirty="0" smtClean="0"/>
              <a:t>علائم همراه هم غیر اختصاصی و مشابه سایر بدخیمی هاست:زخم،درد،لقی دندان،پارستزی</a:t>
            </a:r>
            <a:endParaRPr lang="en-US" dirty="0"/>
          </a:p>
        </p:txBody>
      </p:sp>
    </p:spTree>
    <p:extLst>
      <p:ext uri="{BB962C8B-B14F-4D97-AF65-F5344CB8AC3E}">
        <p14:creationId xmlns:p14="http://schemas.microsoft.com/office/powerpoint/2010/main" val="3916498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70882"/>
            <a:ext cx="5486399" cy="471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01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a:t>
            </a:r>
            <a:endParaRPr lang="en-US" dirty="0"/>
          </a:p>
        </p:txBody>
      </p:sp>
      <p:sp>
        <p:nvSpPr>
          <p:cNvPr id="3" name="Content Placeholder 2"/>
          <p:cNvSpPr>
            <a:spLocks noGrp="1"/>
          </p:cNvSpPr>
          <p:nvPr>
            <p:ph idx="1"/>
          </p:nvPr>
        </p:nvSpPr>
        <p:spPr/>
        <p:txBody>
          <a:bodyPr/>
          <a:lstStyle/>
          <a:p>
            <a:pPr algn="r" rtl="1"/>
            <a:r>
              <a:rPr lang="fa-IR" dirty="0" smtClean="0"/>
              <a:t>نیاز به بیوپسی ضایعات </a:t>
            </a:r>
            <a:r>
              <a:rPr lang="fa-IR" dirty="0"/>
              <a:t>پیگمانته </a:t>
            </a:r>
            <a:r>
              <a:rPr lang="fa-IR" dirty="0" smtClean="0"/>
              <a:t>منفرد</a:t>
            </a:r>
          </a:p>
          <a:p>
            <a:pPr algn="r" rtl="1"/>
            <a:r>
              <a:rPr lang="fa-IR" dirty="0" smtClean="0"/>
              <a:t>تعیین اینکه  آیا ملانوما اولیه است یا متاستاتیک</a:t>
            </a:r>
          </a:p>
          <a:p>
            <a:pPr lvl="1" algn="r" rtl="1"/>
            <a:r>
              <a:rPr lang="fa-IR" dirty="0" smtClean="0"/>
              <a:t>تاریخچه قبلی از ملانوما</a:t>
            </a:r>
          </a:p>
          <a:p>
            <a:pPr lvl="1" algn="r" rtl="1"/>
            <a:r>
              <a:rPr lang="fa-IR" dirty="0" smtClean="0"/>
              <a:t>عدم </a:t>
            </a:r>
            <a:r>
              <a:rPr lang="fa-IR" dirty="0"/>
              <a:t>درگیری </a:t>
            </a:r>
            <a:r>
              <a:rPr lang="fa-IR" dirty="0" smtClean="0"/>
              <a:t>کام و لثه </a:t>
            </a:r>
            <a:r>
              <a:rPr lang="fa-IR" dirty="0"/>
              <a:t>ماگزیلا</a:t>
            </a:r>
            <a:endParaRPr lang="fa-IR" dirty="0" smtClean="0"/>
          </a:p>
          <a:p>
            <a:pPr lvl="1" algn="r" rtl="1"/>
            <a:r>
              <a:rPr lang="fa-IR" dirty="0" smtClean="0"/>
              <a:t>آملانوزیس</a:t>
            </a:r>
          </a:p>
          <a:p>
            <a:pPr lvl="1" algn="r" rtl="1"/>
            <a:r>
              <a:rPr lang="fa-IR" dirty="0" smtClean="0"/>
              <a:t>عدم فعالیت جانکشنال</a:t>
            </a:r>
            <a:endParaRPr lang="en-US" dirty="0"/>
          </a:p>
        </p:txBody>
      </p:sp>
    </p:spTree>
    <p:extLst>
      <p:ext uri="{BB962C8B-B14F-4D97-AF65-F5344CB8AC3E}">
        <p14:creationId xmlns:p14="http://schemas.microsoft.com/office/powerpoint/2010/main" val="191030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a:t>
            </a:r>
            <a:endParaRPr lang="en-US" dirty="0"/>
          </a:p>
        </p:txBody>
      </p:sp>
      <p:sp>
        <p:nvSpPr>
          <p:cNvPr id="3" name="Content Placeholder 2"/>
          <p:cNvSpPr>
            <a:spLocks noGrp="1"/>
          </p:cNvSpPr>
          <p:nvPr>
            <p:ph idx="1"/>
          </p:nvPr>
        </p:nvSpPr>
        <p:spPr/>
        <p:txBody>
          <a:bodyPr/>
          <a:lstStyle/>
          <a:p>
            <a:pPr algn="r" rtl="1"/>
            <a:r>
              <a:rPr lang="fa-IR" dirty="0" smtClean="0"/>
              <a:t>در ملانومای اولیه جراحی  انتخاب اول است</a:t>
            </a:r>
            <a:endParaRPr lang="en-US" dirty="0" smtClean="0"/>
          </a:p>
          <a:p>
            <a:pPr algn="r" rtl="1"/>
            <a:endParaRPr lang="en-US" dirty="0"/>
          </a:p>
        </p:txBody>
      </p:sp>
    </p:spTree>
    <p:extLst>
      <p:ext uri="{BB962C8B-B14F-4D97-AF65-F5344CB8AC3E}">
        <p14:creationId xmlns:p14="http://schemas.microsoft.com/office/powerpoint/2010/main" val="3154882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پیگمنتاسیون  </a:t>
            </a:r>
            <a:r>
              <a:rPr lang="fa-IR" dirty="0" smtClean="0"/>
              <a:t>فیزیولوژیک</a:t>
            </a:r>
            <a:endParaRPr lang="en-US" dirty="0"/>
          </a:p>
        </p:txBody>
      </p:sp>
      <p:sp>
        <p:nvSpPr>
          <p:cNvPr id="3" name="Content Placeholder 2"/>
          <p:cNvSpPr>
            <a:spLocks noGrp="1"/>
          </p:cNvSpPr>
          <p:nvPr>
            <p:ph idx="1"/>
          </p:nvPr>
        </p:nvSpPr>
        <p:spPr/>
        <p:txBody>
          <a:bodyPr/>
          <a:lstStyle/>
          <a:p>
            <a:pPr algn="r" rtl="1"/>
            <a:r>
              <a:rPr lang="fa-IR" dirty="0" smtClean="0"/>
              <a:t>شایعترین </a:t>
            </a:r>
            <a:r>
              <a:rPr lang="fa-IR" dirty="0"/>
              <a:t>پیگمنتاسیون </a:t>
            </a:r>
            <a:r>
              <a:rPr lang="fa-IR" dirty="0" smtClean="0"/>
              <a:t>چند کانونی یا منتشر میباشد</a:t>
            </a:r>
          </a:p>
          <a:p>
            <a:pPr algn="r" rtl="1"/>
            <a:r>
              <a:rPr lang="fa-IR" dirty="0" smtClean="0"/>
              <a:t>اکر چه در بیشتر بیماران </a:t>
            </a:r>
            <a:r>
              <a:rPr lang="fa-IR" dirty="0"/>
              <a:t>درگیری </a:t>
            </a:r>
            <a:r>
              <a:rPr lang="fa-IR" dirty="0" smtClean="0"/>
              <a:t>لثه دیده میشود اما  </a:t>
            </a:r>
            <a:r>
              <a:rPr lang="fa-IR" dirty="0"/>
              <a:t>درگیری </a:t>
            </a:r>
            <a:r>
              <a:rPr lang="fa-IR" dirty="0" smtClean="0"/>
              <a:t>سایر سطوح مخاطی غیر رایج نیست</a:t>
            </a:r>
          </a:p>
          <a:p>
            <a:pPr algn="r" rtl="1"/>
            <a:r>
              <a:rPr lang="fa-IR" dirty="0"/>
              <a:t>پیگمنتاسیون </a:t>
            </a:r>
            <a:r>
              <a:rPr lang="fa-IR" dirty="0" smtClean="0"/>
              <a:t>فیزیولوژیک در کودکی دیده میشود و بروز آن در </a:t>
            </a:r>
            <a:r>
              <a:rPr lang="fa-IR" dirty="0"/>
              <a:t>بزرگسالی </a:t>
            </a:r>
            <a:r>
              <a:rPr lang="fa-IR" dirty="0" smtClean="0"/>
              <a:t>غیر  ممکن است</a:t>
            </a:r>
          </a:p>
          <a:p>
            <a:pPr algn="r" rtl="1"/>
            <a:r>
              <a:rPr lang="fa-IR" dirty="0" smtClean="0"/>
              <a:t>آغاز </a:t>
            </a:r>
            <a:r>
              <a:rPr lang="fa-IR" dirty="0"/>
              <a:t>ناگهانی پیگمنتاسیون </a:t>
            </a:r>
            <a:r>
              <a:rPr lang="fa-IR" dirty="0" smtClean="0"/>
              <a:t>منتشر مخاط در </a:t>
            </a:r>
            <a:r>
              <a:rPr lang="fa-IR" dirty="0"/>
              <a:t>بزرگسالی  </a:t>
            </a:r>
            <a:r>
              <a:rPr lang="fa-IR" dirty="0" smtClean="0"/>
              <a:t>حتی در افراد تیره پوست باید از طرف کلینیسین اخطاری در مورد یک پروسه پاتولوژیک در نظر </a:t>
            </a:r>
            <a:r>
              <a:rPr lang="fa-IR" dirty="0"/>
              <a:t>گرفته </a:t>
            </a:r>
            <a:r>
              <a:rPr lang="fa-IR" dirty="0" smtClean="0"/>
              <a:t>شود</a:t>
            </a:r>
            <a:endParaRPr lang="en-US" dirty="0"/>
          </a:p>
        </p:txBody>
      </p:sp>
    </p:spTree>
    <p:extLst>
      <p:ext uri="{BB962C8B-B14F-4D97-AF65-F5344CB8AC3E}">
        <p14:creationId xmlns:p14="http://schemas.microsoft.com/office/powerpoint/2010/main" val="3845146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492610"/>
            <a:ext cx="6553200" cy="474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063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smtClean="0"/>
              <a:t>در نمای میکروسکوپی افزایش ترشح ملانین دیده میشود</a:t>
            </a:r>
          </a:p>
          <a:p>
            <a:pPr algn="just" rtl="1"/>
            <a:r>
              <a:rPr lang="fa-IR" dirty="0" smtClean="0"/>
              <a:t>این حالت یک پدیده نرمال در نظر </a:t>
            </a:r>
            <a:r>
              <a:rPr lang="fa-IR" dirty="0"/>
              <a:t>گرفته </a:t>
            </a:r>
            <a:r>
              <a:rPr lang="fa-IR" dirty="0" smtClean="0"/>
              <a:t>میشود</a:t>
            </a:r>
          </a:p>
          <a:p>
            <a:pPr algn="just" rtl="1"/>
            <a:r>
              <a:rPr lang="fa-IR" dirty="0" smtClean="0"/>
              <a:t>ممکن است به لحاظ زیبایی نیاز به جراحی باشد</a:t>
            </a:r>
          </a:p>
          <a:p>
            <a:pPr algn="just" rtl="1"/>
            <a:r>
              <a:rPr lang="fa-IR" dirty="0" smtClean="0"/>
              <a:t>در هر روشی (لیزر ،</a:t>
            </a:r>
            <a:r>
              <a:rPr lang="fa-IR" dirty="0"/>
              <a:t>کرایو،جراحی)پیگمنتاسیون  </a:t>
            </a:r>
            <a:r>
              <a:rPr lang="fa-IR" dirty="0" smtClean="0"/>
              <a:t>عود میکند</a:t>
            </a:r>
            <a:endParaRPr lang="en-US" dirty="0"/>
          </a:p>
        </p:txBody>
      </p:sp>
    </p:spTree>
    <p:extLst>
      <p:ext uri="{BB962C8B-B14F-4D97-AF65-F5344CB8AC3E}">
        <p14:creationId xmlns:p14="http://schemas.microsoft.com/office/powerpoint/2010/main" val="52877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5260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4720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ملانوزیس ناشی از دارو</a:t>
            </a:r>
            <a:endParaRPr lang="en-US" dirty="0"/>
          </a:p>
        </p:txBody>
      </p:sp>
      <p:sp>
        <p:nvSpPr>
          <p:cNvPr id="3" name="Content Placeholder 2"/>
          <p:cNvSpPr>
            <a:spLocks noGrp="1"/>
          </p:cNvSpPr>
          <p:nvPr>
            <p:ph idx="1"/>
          </p:nvPr>
        </p:nvSpPr>
        <p:spPr/>
        <p:txBody>
          <a:bodyPr/>
          <a:lstStyle/>
          <a:p>
            <a:pPr algn="just" rtl="1"/>
            <a:r>
              <a:rPr lang="fa-IR" dirty="0" smtClean="0"/>
              <a:t>آنتی مالاریا،(کلروکوئین،هیدروکسی کلوروکوئین، کوئیناکرین)در جهان غرب این داروها برای درمان بیماریهای اتوایمیون استفاده میشود</a:t>
            </a:r>
          </a:p>
          <a:p>
            <a:pPr algn="just" rtl="1"/>
            <a:r>
              <a:rPr lang="fa-IR" dirty="0" smtClean="0"/>
              <a:t>فنوتیازینها(کلروپرومازین)،داروهای ضد بارداری ،داروهای سیتوتوکسیک مثل سیکلوفسفوماید و بوسولفان</a:t>
            </a:r>
            <a:endParaRPr lang="en-US" dirty="0"/>
          </a:p>
        </p:txBody>
      </p:sp>
    </p:spTree>
    <p:extLst>
      <p:ext uri="{BB962C8B-B14F-4D97-AF65-F5344CB8AC3E}">
        <p14:creationId xmlns:p14="http://schemas.microsoft.com/office/powerpoint/2010/main" val="2982252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نمای کلینیکی</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پیگمنتاسیون ممکن است منتشر اما محدود به یک سطح مخاطی است(کام سخت) یا چند کانونی بوده و چندین سطح را </a:t>
            </a:r>
            <a:r>
              <a:rPr lang="fa-IR" dirty="0"/>
              <a:t>درگیر </a:t>
            </a:r>
            <a:r>
              <a:rPr lang="fa-IR" dirty="0" smtClean="0"/>
              <a:t>کند</a:t>
            </a:r>
          </a:p>
          <a:p>
            <a:pPr algn="r" rtl="1"/>
            <a:r>
              <a:rPr lang="fa-IR" dirty="0"/>
              <a:t> ده تا 20 درصد پیگمنتاسیون ملانوسیتیک اکتسابی ناشی از دارو میباشند</a:t>
            </a:r>
          </a:p>
          <a:p>
            <a:pPr algn="r" rtl="1"/>
            <a:endParaRPr lang="fa-IR" dirty="0" smtClean="0"/>
          </a:p>
          <a:p>
            <a:pPr algn="r" rtl="1"/>
            <a:r>
              <a:rPr lang="fa-IR" dirty="0" smtClean="0"/>
              <a:t>در نمای میکروسکوپی افزایش ترشح ملانین دیده میشود</a:t>
            </a:r>
          </a:p>
          <a:p>
            <a:pPr algn="r" rtl="1"/>
            <a:r>
              <a:rPr lang="fa-IR" dirty="0" smtClean="0"/>
              <a:t>جهت تشخیص باید همزمانی شروع </a:t>
            </a:r>
            <a:r>
              <a:rPr lang="fa-IR" dirty="0"/>
              <a:t>پیگمنتاسیون </a:t>
            </a:r>
            <a:r>
              <a:rPr lang="fa-IR" dirty="0" smtClean="0"/>
              <a:t>با مصرف دارو وجود داشته باشد</a:t>
            </a:r>
            <a:endParaRPr lang="en-US" dirty="0"/>
          </a:p>
        </p:txBody>
      </p:sp>
    </p:spTree>
    <p:extLst>
      <p:ext uri="{BB962C8B-B14F-4D97-AF65-F5344CB8AC3E}">
        <p14:creationId xmlns:p14="http://schemas.microsoft.com/office/powerpoint/2010/main" val="201564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6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86616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پیگمنتاسیون  </a:t>
            </a:r>
            <a:r>
              <a:rPr lang="fa-IR" dirty="0" smtClean="0"/>
              <a:t>ناشی از مصرف سیگار</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a:t>پیگمنتاسیون </a:t>
            </a:r>
            <a:r>
              <a:rPr lang="fa-IR" dirty="0" smtClean="0"/>
              <a:t>منتشر مخاط کام </a:t>
            </a:r>
            <a:r>
              <a:rPr lang="fa-IR" dirty="0"/>
              <a:t>گاها </a:t>
            </a:r>
            <a:r>
              <a:rPr lang="fa-IR" dirty="0" smtClean="0"/>
              <a:t>در برخی افراد </a:t>
            </a:r>
            <a:r>
              <a:rPr lang="fa-IR" dirty="0"/>
              <a:t>سیگاری </a:t>
            </a:r>
            <a:r>
              <a:rPr lang="fa-IR" dirty="0" smtClean="0"/>
              <a:t>دیده میشود </a:t>
            </a:r>
          </a:p>
          <a:p>
            <a:pPr algn="just" rtl="1"/>
            <a:r>
              <a:rPr lang="fa-IR" dirty="0" smtClean="0"/>
              <a:t>افزایش ترشح ملانین دیده میشود</a:t>
            </a:r>
          </a:p>
          <a:p>
            <a:pPr algn="just" rtl="1"/>
            <a:r>
              <a:rPr lang="fa-IR" dirty="0" smtClean="0"/>
              <a:t>تنباکو غیرتدخینی باعث </a:t>
            </a:r>
            <a:r>
              <a:rPr lang="fa-IR" dirty="0"/>
              <a:t>پیگمنتاسیون نمیگردد</a:t>
            </a:r>
            <a:endParaRPr lang="fa-IR" dirty="0" smtClean="0"/>
          </a:p>
          <a:p>
            <a:pPr algn="just" rtl="1"/>
            <a:r>
              <a:rPr lang="fa-IR" dirty="0" smtClean="0"/>
              <a:t>بنابراین سایر مواد شیمیایی به غیر از تنباکو که به </a:t>
            </a:r>
            <a:r>
              <a:rPr lang="fa-IR" dirty="0"/>
              <a:t>سیگار </a:t>
            </a:r>
            <a:r>
              <a:rPr lang="fa-IR" dirty="0" smtClean="0"/>
              <a:t>اضافه میشود عامل </a:t>
            </a:r>
            <a:r>
              <a:rPr lang="fa-IR" dirty="0"/>
              <a:t>پیگمنتاسون </a:t>
            </a:r>
            <a:r>
              <a:rPr lang="fa-IR" dirty="0" smtClean="0"/>
              <a:t>باشد .شاید هم حرارت در ایجاد آن نقش داشته باشد.</a:t>
            </a:r>
          </a:p>
          <a:p>
            <a:pPr algn="just" rtl="1"/>
            <a:r>
              <a:rPr lang="fa-IR" dirty="0" smtClean="0"/>
              <a:t>پتانسیل بدخیمی</a:t>
            </a:r>
          </a:p>
          <a:p>
            <a:pPr algn="just" rtl="1"/>
            <a:r>
              <a:rPr lang="fa-IR" dirty="0" smtClean="0"/>
              <a:t> </a:t>
            </a:r>
            <a:r>
              <a:rPr lang="en-US" dirty="0"/>
              <a:t>passive </a:t>
            </a:r>
            <a:r>
              <a:rPr lang="en-US" dirty="0" smtClean="0"/>
              <a:t>smoking</a:t>
            </a:r>
            <a:r>
              <a:rPr lang="fa-IR" dirty="0" smtClean="0"/>
              <a:t> در کودکان میتواند باعث بروز پیکمنتاسیون کردد</a:t>
            </a:r>
          </a:p>
          <a:p>
            <a:pPr algn="r" rtl="1"/>
            <a:endParaRPr lang="en-US" dirty="0"/>
          </a:p>
        </p:txBody>
      </p:sp>
    </p:spTree>
    <p:extLst>
      <p:ext uri="{BB962C8B-B14F-4D97-AF65-F5344CB8AC3E}">
        <p14:creationId xmlns:p14="http://schemas.microsoft.com/office/powerpoint/2010/main" val="54024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154" y="2057401"/>
            <a:ext cx="6389692" cy="361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92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Postinflammatory</a:t>
            </a:r>
            <a:r>
              <a:rPr lang="fa-IR" dirty="0"/>
              <a:t>پیگمنتاسیون </a:t>
            </a:r>
            <a:endParaRPr lang="en-US" dirty="0"/>
          </a:p>
        </p:txBody>
      </p:sp>
      <p:sp>
        <p:nvSpPr>
          <p:cNvPr id="3" name="Content Placeholder 2"/>
          <p:cNvSpPr>
            <a:spLocks noGrp="1"/>
          </p:cNvSpPr>
          <p:nvPr>
            <p:ph idx="1"/>
          </p:nvPr>
        </p:nvSpPr>
        <p:spPr/>
        <p:txBody>
          <a:bodyPr/>
          <a:lstStyle/>
          <a:p>
            <a:pPr algn="r" rtl="1"/>
            <a:r>
              <a:rPr lang="fa-IR" dirty="0" smtClean="0"/>
              <a:t> پدیده بخوبی شناخته شده ای است که به صورت شایع در بیماران سیه چرده دیده میشود.مثل پدیده آکنه</a:t>
            </a:r>
          </a:p>
          <a:p>
            <a:pPr algn="r" rtl="1"/>
            <a:r>
              <a:rPr lang="fa-IR" dirty="0" smtClean="0"/>
              <a:t>بیشتر بیماران به صورت </a:t>
            </a:r>
            <a:r>
              <a:rPr lang="fa-IR" dirty="0"/>
              <a:t>پیگمنتاسیون </a:t>
            </a:r>
            <a:r>
              <a:rPr lang="fa-IR" dirty="0" smtClean="0"/>
              <a:t>منتشر در نواحی که قبلادچار آسیب یا التهاب بوده است  مراجعه میکنند</a:t>
            </a:r>
          </a:p>
          <a:p>
            <a:pPr algn="r" rtl="1"/>
            <a:r>
              <a:rPr lang="fa-IR" dirty="0" smtClean="0"/>
              <a:t>این نوع </a:t>
            </a:r>
            <a:r>
              <a:rPr lang="fa-IR" dirty="0"/>
              <a:t>پیگمنتاسیون </a:t>
            </a:r>
            <a:r>
              <a:rPr lang="fa-IR" dirty="0" smtClean="0"/>
              <a:t>در بیماران لیکن پلان  در دهان دیده میشود</a:t>
            </a:r>
          </a:p>
          <a:p>
            <a:pPr algn="r" rtl="1"/>
            <a:r>
              <a:rPr lang="fa-IR" dirty="0" smtClean="0"/>
              <a:t>علاوه بر نمای لیکن پلان افزایش رسوب ملانین دیده میشود</a:t>
            </a:r>
            <a:endParaRPr lang="en-US" dirty="0"/>
          </a:p>
        </p:txBody>
      </p:sp>
    </p:spTree>
    <p:extLst>
      <p:ext uri="{BB962C8B-B14F-4D97-AF65-F5344CB8AC3E}">
        <p14:creationId xmlns:p14="http://schemas.microsoft.com/office/powerpoint/2010/main" val="170813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914400"/>
            <a:ext cx="4876799" cy="542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69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پیگمنتاسیون </a:t>
            </a:r>
            <a:r>
              <a:rPr lang="fa-IR" dirty="0" smtClean="0"/>
              <a:t>ملانینی  همراه با بیماریهای سیستمیک  یا ژنتیکی </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t>ناکارامدی آدرنال یا بیماری آدیسون در صورت عدم تشخیص به موقع به علت عوارض سیستمیک میتواند یک بیماری بالقوه کشنده باشد</a:t>
            </a:r>
          </a:p>
          <a:p>
            <a:pPr algn="just" rtl="1"/>
            <a:r>
              <a:rPr lang="fa-IR" dirty="0" smtClean="0"/>
              <a:t>یکی از شایعترین علتهای این بیماری مشکلات اتوایمیون میباشد .عوامل عفونی،تروما داروها،عوامل یاتروژنیک  ممکن است منجر به  نارسائی آدرنال یا اختلال در تولید استروئید شود</a:t>
            </a:r>
          </a:p>
          <a:p>
            <a:pPr algn="just" rtl="1"/>
            <a:r>
              <a:rPr lang="fa-IR" dirty="0" smtClean="0"/>
              <a:t>نتیجه نهائی این بیماریها کاهش سطح کورتیکواستروئید داخلی است</a:t>
            </a:r>
          </a:p>
          <a:p>
            <a:pPr algn="r" rtl="1"/>
            <a:endParaRPr lang="en-US" dirty="0"/>
          </a:p>
        </p:txBody>
      </p:sp>
    </p:spTree>
    <p:extLst>
      <p:ext uri="{BB962C8B-B14F-4D97-AF65-F5344CB8AC3E}">
        <p14:creationId xmlns:p14="http://schemas.microsoft.com/office/powerpoint/2010/main" val="187615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دلایل پیگمانتاسیون مخاط دهان</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5715000" cy="413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122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fontScale="92500"/>
          </a:bodyPr>
          <a:lstStyle/>
          <a:p>
            <a:pPr algn="just" rtl="1"/>
            <a:r>
              <a:rPr lang="fa-IR" dirty="0" smtClean="0"/>
              <a:t>با کاهش سطح استروئید به صورت جبرانی </a:t>
            </a:r>
            <a:r>
              <a:rPr lang="en-US" dirty="0" smtClean="0"/>
              <a:t>ACTH</a:t>
            </a:r>
            <a:r>
              <a:rPr lang="fa-IR" dirty="0" smtClean="0"/>
              <a:t>  از هیپوفیز قدامی  بیشتر ترشح </a:t>
            </a:r>
            <a:r>
              <a:rPr lang="fa-IR" dirty="0"/>
              <a:t>میگردد</a:t>
            </a:r>
            <a:endParaRPr lang="fa-IR" dirty="0" smtClean="0"/>
          </a:p>
          <a:p>
            <a:pPr algn="just" rtl="1"/>
            <a:r>
              <a:rPr lang="en-US" dirty="0" smtClean="0"/>
              <a:t>ACTH</a:t>
            </a:r>
            <a:r>
              <a:rPr lang="fa-IR" dirty="0" smtClean="0"/>
              <a:t> بر روی آدرنال اثر کرده  تا تولید استروئید را زیاد کند  و در نتیجه ترشح </a:t>
            </a:r>
            <a:r>
              <a:rPr lang="en-US" dirty="0" smtClean="0"/>
              <a:t>ACTH</a:t>
            </a:r>
            <a:r>
              <a:rPr lang="fa-IR" dirty="0" smtClean="0"/>
              <a:t> متوقف </a:t>
            </a:r>
            <a:r>
              <a:rPr lang="fa-IR" dirty="0"/>
              <a:t>شود.اگر </a:t>
            </a:r>
            <a:r>
              <a:rPr lang="fa-IR" dirty="0" smtClean="0"/>
              <a:t>کاهش سطح  استروئید ادامه داشته باشد منجر به ادامه ترشح </a:t>
            </a:r>
            <a:r>
              <a:rPr lang="en-US" dirty="0" smtClean="0"/>
              <a:t>ACTH</a:t>
            </a:r>
            <a:r>
              <a:rPr lang="fa-IR" dirty="0" smtClean="0"/>
              <a:t>  در سرم </a:t>
            </a:r>
            <a:r>
              <a:rPr lang="fa-IR" dirty="0"/>
              <a:t>میگردد.به </a:t>
            </a:r>
            <a:r>
              <a:rPr lang="fa-IR" dirty="0" smtClean="0"/>
              <a:t>طور همزمان سطح </a:t>
            </a:r>
            <a:r>
              <a:rPr lang="el-GR" dirty="0" smtClean="0"/>
              <a:t>α-</a:t>
            </a:r>
            <a:r>
              <a:rPr lang="fa-IR" dirty="0" smtClean="0"/>
              <a:t>   </a:t>
            </a:r>
            <a:r>
              <a:rPr lang="en-US" dirty="0" smtClean="0"/>
              <a:t>melanocyte-stimulating hormone </a:t>
            </a:r>
            <a:r>
              <a:rPr lang="en-US" dirty="0"/>
              <a:t>(</a:t>
            </a:r>
            <a:r>
              <a:rPr lang="el-GR" dirty="0"/>
              <a:t>α-</a:t>
            </a:r>
            <a:r>
              <a:rPr lang="en-US" dirty="0" smtClean="0"/>
              <a:t>MSH)</a:t>
            </a:r>
            <a:r>
              <a:rPr lang="fa-IR" dirty="0" smtClean="0"/>
              <a:t>زیاد میشود</a:t>
            </a:r>
          </a:p>
          <a:p>
            <a:pPr algn="just" rtl="1"/>
            <a:r>
              <a:rPr lang="fa-IR" dirty="0" smtClean="0"/>
              <a:t>هم </a:t>
            </a:r>
            <a:r>
              <a:rPr lang="en-US" dirty="0" smtClean="0"/>
              <a:t>ACTH</a:t>
            </a:r>
            <a:r>
              <a:rPr lang="fa-IR" dirty="0" smtClean="0"/>
              <a:t> و هم </a:t>
            </a:r>
            <a:r>
              <a:rPr lang="el-GR" dirty="0"/>
              <a:t>α-</a:t>
            </a:r>
            <a:r>
              <a:rPr lang="en-US" dirty="0" smtClean="0"/>
              <a:t>MSH  </a:t>
            </a:r>
            <a:r>
              <a:rPr lang="fa-IR" dirty="0" smtClean="0"/>
              <a:t>  اثر تحریکی بر روی ملانوسیتها دارند</a:t>
            </a:r>
          </a:p>
          <a:p>
            <a:pPr algn="r" rtl="1"/>
            <a:endParaRPr lang="en-US" dirty="0"/>
          </a:p>
        </p:txBody>
      </p:sp>
    </p:spTree>
    <p:extLst>
      <p:ext uri="{BB962C8B-B14F-4D97-AF65-F5344CB8AC3E}">
        <p14:creationId xmlns:p14="http://schemas.microsoft.com/office/powerpoint/2010/main" val="2391145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نمای کلینیکی</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t>ضعف ،</a:t>
            </a:r>
            <a:r>
              <a:rPr lang="fa-IR" dirty="0"/>
              <a:t>خستگی </a:t>
            </a:r>
            <a:r>
              <a:rPr lang="fa-IR" dirty="0" smtClean="0"/>
              <a:t>و </a:t>
            </a:r>
            <a:r>
              <a:rPr lang="fa-IR" dirty="0"/>
              <a:t>افسردگی </a:t>
            </a:r>
            <a:r>
              <a:rPr lang="fa-IR" dirty="0" smtClean="0"/>
              <a:t>سه تا از علائم تیپیک این بیماری هستند</a:t>
            </a:r>
          </a:p>
          <a:p>
            <a:pPr algn="just" rtl="1"/>
            <a:r>
              <a:rPr lang="fa-IR" dirty="0" smtClean="0"/>
              <a:t>در برخی بیماران اولین علامت ممکن است </a:t>
            </a:r>
            <a:r>
              <a:rPr lang="fa-IR" dirty="0"/>
              <a:t>پیگمنتاسیون </a:t>
            </a:r>
            <a:r>
              <a:rPr lang="fa-IR" dirty="0" smtClean="0"/>
              <a:t>پوستی مخاطی باشد</a:t>
            </a:r>
          </a:p>
          <a:p>
            <a:pPr algn="just" rtl="1"/>
            <a:r>
              <a:rPr lang="fa-IR" dirty="0" smtClean="0"/>
              <a:t>در برخی بیماران </a:t>
            </a:r>
            <a:r>
              <a:rPr lang="fa-IR" dirty="0"/>
              <a:t>پیگمنتاسیون </a:t>
            </a:r>
            <a:r>
              <a:rPr lang="fa-IR" dirty="0" smtClean="0"/>
              <a:t>دهان ممکن است اولین علامت باشد </a:t>
            </a:r>
          </a:p>
          <a:p>
            <a:pPr algn="just" rtl="1"/>
            <a:r>
              <a:rPr lang="fa-IR" dirty="0"/>
              <a:t>برنزه شدن پوست و پیگمنتاسیون منتشر ولکه ای مخاط دهان  هال مارک کم کاری آدرنال میباشد</a:t>
            </a:r>
            <a:endParaRPr lang="fa-IR" dirty="0" smtClean="0"/>
          </a:p>
          <a:p>
            <a:pPr algn="just" rtl="1"/>
            <a:r>
              <a:rPr lang="fa-IR" dirty="0" smtClean="0"/>
              <a:t>علامت </a:t>
            </a:r>
            <a:r>
              <a:rPr lang="fa-IR" dirty="0"/>
              <a:t>پیگمنتاسیون </a:t>
            </a:r>
            <a:r>
              <a:rPr lang="fa-IR" dirty="0" smtClean="0"/>
              <a:t>بیشتر در بیماری مزمن دیده میشود</a:t>
            </a:r>
            <a:endParaRPr lang="en-US" dirty="0"/>
          </a:p>
        </p:txBody>
      </p:sp>
    </p:spTree>
    <p:extLst>
      <p:ext uri="{BB962C8B-B14F-4D97-AF65-F5344CB8AC3E}">
        <p14:creationId xmlns:p14="http://schemas.microsoft.com/office/powerpoint/2010/main" val="195105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85038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042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a:t>
            </a:r>
            <a:endParaRPr lang="en-US" dirty="0"/>
          </a:p>
        </p:txBody>
      </p:sp>
      <p:sp>
        <p:nvSpPr>
          <p:cNvPr id="3" name="Content Placeholder 2"/>
          <p:cNvSpPr>
            <a:spLocks noGrp="1"/>
          </p:cNvSpPr>
          <p:nvPr>
            <p:ph idx="1"/>
          </p:nvPr>
        </p:nvSpPr>
        <p:spPr/>
        <p:txBody>
          <a:bodyPr>
            <a:normAutofit/>
          </a:bodyPr>
          <a:lstStyle/>
          <a:p>
            <a:pPr algn="just" rtl="1"/>
            <a:r>
              <a:rPr lang="fa-IR" dirty="0" smtClean="0"/>
              <a:t>بررسی سطح کورتیزول (کمتراز 100 نانومول در لیتر) و سطح الکترولیت  ها(هایپوکالمی و هایپوناترمی) لازم است</a:t>
            </a:r>
          </a:p>
          <a:p>
            <a:pPr algn="just" rtl="1"/>
            <a:r>
              <a:rPr lang="fa-IR" dirty="0"/>
              <a:t>در بیوپسی افزایش رسوب ملانین دیده میشود</a:t>
            </a:r>
          </a:p>
          <a:p>
            <a:pPr algn="just" rtl="1"/>
            <a:r>
              <a:rPr lang="fa-IR" dirty="0" smtClean="0"/>
              <a:t>درمان </a:t>
            </a:r>
            <a:r>
              <a:rPr lang="fa-IR" dirty="0"/>
              <a:t>جایگزینی </a:t>
            </a:r>
            <a:r>
              <a:rPr lang="fa-IR" dirty="0" smtClean="0"/>
              <a:t>هورمون است.با درمان مناسب </a:t>
            </a:r>
            <a:r>
              <a:rPr lang="fa-IR" dirty="0"/>
              <a:t>پیگمنتاسیون </a:t>
            </a:r>
            <a:r>
              <a:rPr lang="fa-IR" dirty="0" smtClean="0"/>
              <a:t>برطرف میشود</a:t>
            </a:r>
          </a:p>
          <a:p>
            <a:pPr algn="just" rtl="1"/>
            <a:r>
              <a:rPr lang="fa-IR" dirty="0" smtClean="0"/>
              <a:t>سندرم کوشینک،هایپرتیروئیدیسم،</a:t>
            </a:r>
            <a:r>
              <a:rPr lang="en-US" dirty="0"/>
              <a:t> Primary Biliary </a:t>
            </a:r>
            <a:r>
              <a:rPr lang="en-US" dirty="0" smtClean="0"/>
              <a:t>Cirrhosis</a:t>
            </a:r>
            <a:r>
              <a:rPr lang="fa-IR" dirty="0" smtClean="0"/>
              <a:t>، کمبود ویتامین ب 12</a:t>
            </a:r>
            <a:r>
              <a:rPr lang="en-US" dirty="0" smtClean="0"/>
              <a:t> </a:t>
            </a:r>
            <a:r>
              <a:rPr lang="fa-IR" dirty="0" smtClean="0"/>
              <a:t>،</a:t>
            </a:r>
            <a:r>
              <a:rPr lang="en-US" dirty="0" smtClean="0"/>
              <a:t>HIV</a:t>
            </a:r>
            <a:endParaRPr lang="en-US" dirty="0"/>
          </a:p>
        </p:txBody>
      </p:sp>
    </p:spTree>
    <p:extLst>
      <p:ext uri="{BB962C8B-B14F-4D97-AF65-F5344CB8AC3E}">
        <p14:creationId xmlns:p14="http://schemas.microsoft.com/office/powerpoint/2010/main" val="2797019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نوروفیبروماتوزیس تایپ یک</a:t>
            </a:r>
            <a:endParaRPr lang="en-US" dirty="0"/>
          </a:p>
        </p:txBody>
      </p:sp>
      <p:sp>
        <p:nvSpPr>
          <p:cNvPr id="3" name="Content Placeholder 2"/>
          <p:cNvSpPr>
            <a:spLocks noGrp="1"/>
          </p:cNvSpPr>
          <p:nvPr>
            <p:ph idx="1"/>
          </p:nvPr>
        </p:nvSpPr>
        <p:spPr/>
        <p:txBody>
          <a:bodyPr/>
          <a:lstStyle/>
          <a:p>
            <a:pPr algn="r" rtl="1"/>
            <a:r>
              <a:rPr lang="fa-IR" dirty="0" smtClean="0"/>
              <a:t>یک بیماری اتوزومال غالب است  که به علت موتاسیون در ژن </a:t>
            </a:r>
            <a:r>
              <a:rPr lang="en-US" dirty="0" smtClean="0"/>
              <a:t>NF1</a:t>
            </a:r>
            <a:r>
              <a:rPr lang="fa-IR" dirty="0" smtClean="0"/>
              <a:t> که در کروموزوم 17 قرار </a:t>
            </a:r>
            <a:r>
              <a:rPr lang="fa-IR" dirty="0"/>
              <a:t>گرفته  </a:t>
            </a:r>
            <a:r>
              <a:rPr lang="fa-IR" dirty="0" smtClean="0"/>
              <a:t>است</a:t>
            </a:r>
          </a:p>
          <a:p>
            <a:pPr algn="r" rtl="1"/>
            <a:r>
              <a:rPr lang="fa-IR" dirty="0" smtClean="0"/>
              <a:t>نوروفیبروماهای متعدد با ساب تایپ های هیستولوژیک متفاوت  در این بیماران ایجاد میشود</a:t>
            </a:r>
          </a:p>
          <a:p>
            <a:pPr algn="r" rtl="1"/>
            <a:r>
              <a:rPr lang="fa-IR" dirty="0" smtClean="0"/>
              <a:t>کک و مک در کشاله ران و زیر بغل </a:t>
            </a:r>
            <a:r>
              <a:rPr lang="en-US" dirty="0"/>
              <a:t>(Crowe’s sign</a:t>
            </a:r>
            <a:r>
              <a:rPr lang="en-US" dirty="0" smtClean="0"/>
              <a:t>)</a:t>
            </a:r>
            <a:endParaRPr lang="fa-IR" dirty="0" smtClean="0"/>
          </a:p>
          <a:p>
            <a:pPr algn="r" rtl="1"/>
            <a:r>
              <a:rPr lang="fa-IR" dirty="0" smtClean="0"/>
              <a:t>ضایعات </a:t>
            </a:r>
            <a:r>
              <a:rPr lang="fa-IR" dirty="0"/>
              <a:t>پیگمانته </a:t>
            </a:r>
            <a:r>
              <a:rPr lang="fa-IR" dirty="0" smtClean="0"/>
              <a:t>عنبیه</a:t>
            </a:r>
            <a:r>
              <a:rPr lang="en-US" dirty="0"/>
              <a:t>(</a:t>
            </a:r>
            <a:r>
              <a:rPr lang="en-US" dirty="0" err="1"/>
              <a:t>Lisch</a:t>
            </a:r>
            <a:r>
              <a:rPr lang="en-US" dirty="0"/>
              <a:t> nodules</a:t>
            </a:r>
            <a:r>
              <a:rPr lang="en-US" dirty="0" smtClean="0"/>
              <a:t>)</a:t>
            </a:r>
            <a:endParaRPr lang="fa-IR" dirty="0" smtClean="0"/>
          </a:p>
          <a:p>
            <a:pPr algn="r" rtl="1"/>
            <a:r>
              <a:rPr lang="fa-IR" dirty="0" smtClean="0"/>
              <a:t>لکه های شیر قهوه ای پوستی(اندازه ،تعداد و سن)</a:t>
            </a:r>
            <a:endParaRPr lang="en-US" dirty="0"/>
          </a:p>
        </p:txBody>
      </p:sp>
    </p:spTree>
    <p:extLst>
      <p:ext uri="{BB962C8B-B14F-4D97-AF65-F5344CB8AC3E}">
        <p14:creationId xmlns:p14="http://schemas.microsoft.com/office/powerpoint/2010/main" val="4103717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1166" y="1600200"/>
            <a:ext cx="394166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712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سندرم مک کان آلبرایت</a:t>
            </a:r>
            <a:endParaRPr lang="en-US" dirty="0"/>
          </a:p>
        </p:txBody>
      </p:sp>
      <p:sp>
        <p:nvSpPr>
          <p:cNvPr id="3" name="Content Placeholder 2"/>
          <p:cNvSpPr>
            <a:spLocks noGrp="1"/>
          </p:cNvSpPr>
          <p:nvPr>
            <p:ph idx="1"/>
          </p:nvPr>
        </p:nvSpPr>
        <p:spPr/>
        <p:txBody>
          <a:bodyPr/>
          <a:lstStyle/>
          <a:p>
            <a:pPr algn="r" rtl="1"/>
            <a:r>
              <a:rPr lang="fa-IR" dirty="0" smtClean="0"/>
              <a:t>دیسپلازی فیبرو پلیواستوتیک</a:t>
            </a:r>
          </a:p>
          <a:p>
            <a:pPr algn="r" rtl="1"/>
            <a:r>
              <a:rPr lang="fa-IR" dirty="0" smtClean="0"/>
              <a:t>اندوکرینوپاتی </a:t>
            </a:r>
          </a:p>
          <a:p>
            <a:pPr algn="r" rtl="1"/>
            <a:r>
              <a:rPr lang="fa-IR" dirty="0"/>
              <a:t>پیگمنتاسیون </a:t>
            </a:r>
            <a:r>
              <a:rPr lang="fa-IR" dirty="0" smtClean="0"/>
              <a:t>شیر قهوه</a:t>
            </a:r>
            <a:endParaRPr lang="en-US" dirty="0"/>
          </a:p>
        </p:txBody>
      </p:sp>
    </p:spTree>
    <p:extLst>
      <p:ext uri="{BB962C8B-B14F-4D97-AF65-F5344CB8AC3E}">
        <p14:creationId xmlns:p14="http://schemas.microsoft.com/office/powerpoint/2010/main" val="804569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پیکمنتاسیون غیر ملانینی</a:t>
            </a:r>
            <a:endParaRPr lang="en-US" dirty="0"/>
          </a:p>
        </p:txBody>
      </p:sp>
      <p:sp>
        <p:nvSpPr>
          <p:cNvPr id="3" name="Content Placeholder 2"/>
          <p:cNvSpPr>
            <a:spLocks noGrp="1"/>
          </p:cNvSpPr>
          <p:nvPr>
            <p:ph idx="1"/>
          </p:nvPr>
        </p:nvSpPr>
        <p:spPr/>
        <p:txBody>
          <a:bodyPr/>
          <a:lstStyle/>
          <a:p>
            <a:pPr algn="r" rtl="1"/>
            <a:r>
              <a:rPr lang="fa-IR" dirty="0" smtClean="0"/>
              <a:t>اکیموز،پتشی،پورپورا</a:t>
            </a:r>
          </a:p>
          <a:p>
            <a:pPr algn="r" rtl="1"/>
            <a:r>
              <a:rPr lang="fa-IR" dirty="0" smtClean="0"/>
              <a:t>ابتدا قرمز به نظر میرسد و بدنبال </a:t>
            </a:r>
            <a:r>
              <a:rPr lang="fa-IR" dirty="0"/>
              <a:t>گذشت </a:t>
            </a:r>
            <a:r>
              <a:rPr lang="fa-IR" dirty="0" smtClean="0"/>
              <a:t>چند روز و لیز شدن سلولهای سرخ </a:t>
            </a:r>
            <a:r>
              <a:rPr lang="fa-IR" dirty="0"/>
              <a:t>رنگ </a:t>
            </a:r>
            <a:r>
              <a:rPr lang="fa-IR" dirty="0" smtClean="0"/>
              <a:t>ضایعه  قهوه ای میشود</a:t>
            </a:r>
          </a:p>
          <a:p>
            <a:pPr algn="r" rtl="1"/>
            <a:r>
              <a:rPr lang="fa-IR" dirty="0" smtClean="0"/>
              <a:t>پتشی و پورپورا در نتیجه تروما،بیماری ویروسی،کمبود پلاکت،اختلال در </a:t>
            </a:r>
            <a:r>
              <a:rPr lang="fa-IR" dirty="0"/>
              <a:t>چسبندگی</a:t>
            </a:r>
            <a:endParaRPr lang="fa-IR" dirty="0" smtClean="0"/>
          </a:p>
          <a:p>
            <a:pPr algn="r" rtl="1"/>
            <a:r>
              <a:rPr lang="fa-IR" dirty="0" smtClean="0"/>
              <a:t>در عرض دو هفته ضایعه باید برطرف شود</a:t>
            </a:r>
          </a:p>
          <a:p>
            <a:pPr algn="r" rtl="1"/>
            <a:endParaRPr lang="en-US" dirty="0"/>
          </a:p>
        </p:txBody>
      </p:sp>
    </p:spTree>
    <p:extLst>
      <p:ext uri="{BB962C8B-B14F-4D97-AF65-F5344CB8AC3E}">
        <p14:creationId xmlns:p14="http://schemas.microsoft.com/office/powerpoint/2010/main" val="439897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2186" y="1600200"/>
            <a:ext cx="6199628"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937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آمالگام </a:t>
            </a:r>
            <a:r>
              <a:rPr lang="fa-IR" dirty="0" smtClean="0"/>
              <a:t>تاتو</a:t>
            </a:r>
            <a:endParaRPr lang="en-US" dirty="0"/>
          </a:p>
        </p:txBody>
      </p:sp>
      <p:sp>
        <p:nvSpPr>
          <p:cNvPr id="3" name="Content Placeholder 2"/>
          <p:cNvSpPr>
            <a:spLocks noGrp="1"/>
          </p:cNvSpPr>
          <p:nvPr>
            <p:ph idx="1"/>
          </p:nvPr>
        </p:nvSpPr>
        <p:spPr/>
        <p:txBody>
          <a:bodyPr/>
          <a:lstStyle/>
          <a:p>
            <a:pPr algn="r" rtl="1"/>
            <a:r>
              <a:rPr lang="fa-IR" dirty="0" smtClean="0"/>
              <a:t>شایعترین ضایعه </a:t>
            </a:r>
            <a:r>
              <a:rPr lang="fa-IR" dirty="0"/>
              <a:t>پیگمانته </a:t>
            </a:r>
            <a:r>
              <a:rPr lang="fa-IR" dirty="0" smtClean="0"/>
              <a:t>در مخاط دهان </a:t>
            </a:r>
            <a:r>
              <a:rPr lang="fa-IR" dirty="0"/>
              <a:t>آمالگام </a:t>
            </a:r>
            <a:r>
              <a:rPr lang="fa-IR" dirty="0" smtClean="0"/>
              <a:t>تاتو است</a:t>
            </a:r>
          </a:p>
          <a:p>
            <a:pPr algn="r" rtl="1"/>
            <a:r>
              <a:rPr lang="fa-IR" dirty="0" smtClean="0"/>
              <a:t>یک مشکل یاتروژنیک است و در اثر رسوب ناخواسته مواد ترمیمی </a:t>
            </a:r>
            <a:r>
              <a:rPr lang="fa-IR" dirty="0"/>
              <a:t>آمالگام </a:t>
            </a:r>
            <a:r>
              <a:rPr lang="fa-IR" dirty="0" smtClean="0"/>
              <a:t>در بافت زیر مخاطی ایجاد میشود</a:t>
            </a:r>
          </a:p>
          <a:p>
            <a:pPr algn="r" rtl="1"/>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40688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84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پیگمانتاسیون مخاط دهان</a:t>
            </a:r>
            <a:endParaRPr lang="en-US" dirty="0"/>
          </a:p>
        </p:txBody>
      </p:sp>
      <p:sp>
        <p:nvSpPr>
          <p:cNvPr id="3" name="Content Placeholder 2"/>
          <p:cNvSpPr>
            <a:spLocks noGrp="1"/>
          </p:cNvSpPr>
          <p:nvPr>
            <p:ph idx="1"/>
          </p:nvPr>
        </p:nvSpPr>
        <p:spPr/>
        <p:txBody>
          <a:bodyPr>
            <a:normAutofit fontScale="85000" lnSpcReduction="20000"/>
          </a:bodyPr>
          <a:lstStyle/>
          <a:p>
            <a:pPr algn="just" rtl="1"/>
            <a:r>
              <a:rPr lang="fa-IR" dirty="0">
                <a:solidFill>
                  <a:srgbClr val="FF0000"/>
                </a:solidFill>
              </a:rPr>
              <a:t>پیگمنتاسیون </a:t>
            </a:r>
            <a:r>
              <a:rPr lang="fa-IR" dirty="0" smtClean="0">
                <a:solidFill>
                  <a:srgbClr val="FF0000"/>
                </a:solidFill>
              </a:rPr>
              <a:t>فیزیولوژیک </a:t>
            </a:r>
            <a:r>
              <a:rPr lang="fa-IR" dirty="0" smtClean="0"/>
              <a:t>مخصوصا در افراد سیه چرده</a:t>
            </a:r>
          </a:p>
          <a:p>
            <a:pPr algn="just" rtl="1"/>
            <a:r>
              <a:rPr lang="fa-IR" dirty="0" smtClean="0"/>
              <a:t>در غیر از این حالت میتواند </a:t>
            </a:r>
            <a:r>
              <a:rPr lang="fa-IR" dirty="0"/>
              <a:t>رنگ </a:t>
            </a:r>
            <a:r>
              <a:rPr lang="fa-IR" dirty="0" smtClean="0"/>
              <a:t>مخاط دهان به صورت قهوه ای ،آبی،خاکستری؛ سیاه در آید .چنین تغییر </a:t>
            </a:r>
            <a:r>
              <a:rPr lang="fa-IR" dirty="0"/>
              <a:t>رنگهایی </a:t>
            </a:r>
            <a:r>
              <a:rPr lang="fa-IR" dirty="0" smtClean="0"/>
              <a:t>ممکن است به علت </a:t>
            </a:r>
            <a:r>
              <a:rPr lang="fa-IR" dirty="0" smtClean="0">
                <a:solidFill>
                  <a:srgbClr val="FF0000"/>
                </a:solidFill>
              </a:rPr>
              <a:t>رسوب،تولید یا افزایش تجمع  </a:t>
            </a:r>
            <a:r>
              <a:rPr lang="fa-IR" dirty="0">
                <a:solidFill>
                  <a:srgbClr val="FF0000"/>
                </a:solidFill>
              </a:rPr>
              <a:t>موادپیگمانته </a:t>
            </a:r>
            <a:r>
              <a:rPr lang="fa-IR" dirty="0" smtClean="0"/>
              <a:t>اندوژنوز یا </a:t>
            </a:r>
            <a:r>
              <a:rPr lang="fa-IR" dirty="0"/>
              <a:t>اگزوژنوز </a:t>
            </a:r>
            <a:r>
              <a:rPr lang="fa-IR" dirty="0" smtClean="0"/>
              <a:t>باشد</a:t>
            </a:r>
          </a:p>
          <a:p>
            <a:pPr algn="just" rtl="1"/>
            <a:r>
              <a:rPr lang="fa-IR" dirty="0" smtClean="0"/>
              <a:t>شایعترین </a:t>
            </a:r>
            <a:r>
              <a:rPr lang="fa-IR" dirty="0"/>
              <a:t>پیگمان </a:t>
            </a:r>
            <a:r>
              <a:rPr lang="fa-IR" dirty="0" smtClean="0"/>
              <a:t>اندوژنوز :</a:t>
            </a:r>
            <a:r>
              <a:rPr lang="fa-IR" dirty="0"/>
              <a:t>هموگلوبین </a:t>
            </a:r>
            <a:r>
              <a:rPr lang="fa-IR" dirty="0" smtClean="0"/>
              <a:t>،هموسیدرین،ملانین</a:t>
            </a:r>
          </a:p>
          <a:p>
            <a:pPr algn="just" rtl="1"/>
            <a:r>
              <a:rPr lang="fa-IR" dirty="0" smtClean="0"/>
              <a:t>رسوب </a:t>
            </a:r>
            <a:r>
              <a:rPr lang="fa-IR" dirty="0"/>
              <a:t>اگزوژنوز </a:t>
            </a:r>
            <a:r>
              <a:rPr lang="fa-IR" dirty="0" smtClean="0"/>
              <a:t>معمولا به علت تروما  یا موارد یاتروژنیک باعث رسوب مواد در بافت میشود</a:t>
            </a:r>
          </a:p>
          <a:p>
            <a:pPr lvl="1" algn="just" rtl="1"/>
            <a:r>
              <a:rPr lang="fa-IR" dirty="0" smtClean="0"/>
              <a:t>در برخی موارد هم مواد خورده، جذب و پخش میشوند و در مناطق التهاب مزمن رسوب میکنند</a:t>
            </a:r>
          </a:p>
          <a:p>
            <a:pPr algn="r" rtl="1"/>
            <a:r>
              <a:rPr lang="fa-IR" dirty="0" smtClean="0"/>
              <a:t>باکتریهای کروموژنیک</a:t>
            </a:r>
          </a:p>
          <a:p>
            <a:pPr algn="r" rtl="1"/>
            <a:r>
              <a:rPr lang="fa-IR" dirty="0" smtClean="0"/>
              <a:t>خوراکیها</a:t>
            </a:r>
          </a:p>
          <a:p>
            <a:pPr algn="r" rtl="1"/>
            <a:endParaRPr lang="en-US" dirty="0"/>
          </a:p>
        </p:txBody>
      </p:sp>
    </p:spTree>
    <p:extLst>
      <p:ext uri="{BB962C8B-B14F-4D97-AF65-F5344CB8AC3E}">
        <p14:creationId xmlns:p14="http://schemas.microsoft.com/office/powerpoint/2010/main" val="374852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علتهای </a:t>
            </a:r>
            <a:r>
              <a:rPr lang="fa-IR" dirty="0"/>
              <a:t>پیگمنتاسیون </a:t>
            </a:r>
            <a:r>
              <a:rPr lang="fa-IR" dirty="0" smtClean="0"/>
              <a:t>دهانی</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937242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89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کمک کننده به تشخیص</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نمای </a:t>
            </a:r>
            <a:r>
              <a:rPr lang="fa-IR" dirty="0"/>
              <a:t>پیگمنتاسیون </a:t>
            </a:r>
            <a:r>
              <a:rPr lang="fa-IR" dirty="0" smtClean="0"/>
              <a:t>دهان بسیار متغییر است و از یک ماکول </a:t>
            </a:r>
            <a:r>
              <a:rPr lang="fa-IR" dirty="0"/>
              <a:t>پیگمانته </a:t>
            </a:r>
            <a:r>
              <a:rPr lang="fa-IR" dirty="0" smtClean="0"/>
              <a:t>تا یک تورم منتشر متغییر است</a:t>
            </a:r>
          </a:p>
          <a:p>
            <a:pPr lvl="1" algn="r" rtl="1"/>
            <a:r>
              <a:rPr lang="fa-IR" dirty="0" smtClean="0"/>
              <a:t>رنگ</a:t>
            </a:r>
            <a:endParaRPr lang="en-US" dirty="0" smtClean="0"/>
          </a:p>
          <a:p>
            <a:pPr lvl="1" algn="r" rtl="1"/>
            <a:r>
              <a:rPr lang="fa-IR" dirty="0" smtClean="0"/>
              <a:t>مدت</a:t>
            </a:r>
          </a:p>
          <a:p>
            <a:pPr lvl="1" algn="r" rtl="1"/>
            <a:r>
              <a:rPr lang="fa-IR" dirty="0" smtClean="0"/>
              <a:t>محل</a:t>
            </a:r>
          </a:p>
          <a:p>
            <a:pPr lvl="1" algn="r" rtl="1"/>
            <a:r>
              <a:rPr lang="fa-IR" dirty="0" smtClean="0"/>
              <a:t>تعداد</a:t>
            </a:r>
          </a:p>
          <a:p>
            <a:pPr lvl="1" algn="r" rtl="1"/>
            <a:r>
              <a:rPr lang="fa-IR" dirty="0" smtClean="0"/>
              <a:t>اندازه</a:t>
            </a:r>
          </a:p>
          <a:p>
            <a:pPr lvl="1" algn="r" rtl="1"/>
            <a:r>
              <a:rPr lang="fa-IR" dirty="0" smtClean="0"/>
              <a:t>شکل</a:t>
            </a:r>
          </a:p>
          <a:p>
            <a:pPr lvl="1" algn="r" rtl="1"/>
            <a:r>
              <a:rPr lang="fa-IR" dirty="0" smtClean="0"/>
              <a:t>تاریخچه </a:t>
            </a:r>
            <a:r>
              <a:rPr lang="fa-IR" dirty="0"/>
              <a:t>اجتماعی،خانوادگی،دارویی،دندانپزشکی</a:t>
            </a:r>
            <a:endParaRPr lang="fa-IR" dirty="0" smtClean="0"/>
          </a:p>
          <a:p>
            <a:pPr lvl="1" algn="r" rtl="1"/>
            <a:r>
              <a:rPr lang="fa-IR" dirty="0" smtClean="0"/>
              <a:t>تستهای </a:t>
            </a:r>
            <a:r>
              <a:rPr lang="fa-IR" dirty="0"/>
              <a:t>آزمایشگاهی </a:t>
            </a:r>
            <a:endParaRPr lang="en-US" dirty="0"/>
          </a:p>
        </p:txBody>
      </p:sp>
    </p:spTree>
    <p:extLst>
      <p:ext uri="{BB962C8B-B14F-4D97-AF65-F5344CB8AC3E}">
        <p14:creationId xmlns:p14="http://schemas.microsoft.com/office/powerpoint/2010/main" val="3864569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پیگمنتاسیون اندوژنوز</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ملانین از تیروزین مشتق میشود و توسط ملانوسیتها ساخته میشود که در لایه بازال قرار دارند</a:t>
            </a:r>
          </a:p>
          <a:p>
            <a:pPr algn="r" rtl="1"/>
            <a:r>
              <a:rPr lang="fa-IR" dirty="0" smtClean="0"/>
              <a:t>ملانوسیتها در پوست وظیفه حفاظت در برابر اشعه خورشید و مواد سیتوتوکسیک را دارند اما در دهان نقششان نامشخص است</a:t>
            </a:r>
          </a:p>
          <a:p>
            <a:pPr algn="r" rtl="1"/>
            <a:r>
              <a:rPr lang="fa-IR" dirty="0"/>
              <a:t>پیگمنتاسیون </a:t>
            </a:r>
            <a:r>
              <a:rPr lang="fa-IR" dirty="0" smtClean="0"/>
              <a:t>ملانوسیتیک موضعی</a:t>
            </a:r>
          </a:p>
          <a:p>
            <a:pPr lvl="1" algn="r" rtl="1"/>
            <a:r>
              <a:rPr lang="fa-IR" dirty="0" smtClean="0"/>
              <a:t>کک ومک،ماکول ملانوتیک لبی یا دهانی،ملانوآکانتوما،نووس ملانوسیتیک،ملانوما</a:t>
            </a:r>
            <a:endParaRPr lang="en-US" dirty="0" smtClean="0"/>
          </a:p>
          <a:p>
            <a:pPr algn="r" rtl="1"/>
            <a:r>
              <a:rPr lang="fa-IR" dirty="0"/>
              <a:t>پیگمنتاسیون </a:t>
            </a:r>
            <a:r>
              <a:rPr lang="fa-IR" dirty="0" smtClean="0"/>
              <a:t>چند کانونی /منتشر</a:t>
            </a:r>
          </a:p>
          <a:p>
            <a:pPr lvl="1" algn="r" rtl="1"/>
            <a:r>
              <a:rPr lang="fa-IR" dirty="0"/>
              <a:t>پیگمنتاسیون </a:t>
            </a:r>
            <a:r>
              <a:rPr lang="fa-IR" dirty="0" smtClean="0"/>
              <a:t>فیزیولوژیک </a:t>
            </a:r>
            <a:r>
              <a:rPr lang="fa-IR" dirty="0"/>
              <a:t>،ناشی از </a:t>
            </a:r>
            <a:r>
              <a:rPr lang="fa-IR" dirty="0" smtClean="0"/>
              <a:t>سیگار،آدیسون</a:t>
            </a:r>
          </a:p>
          <a:p>
            <a:pPr algn="r" rtl="1"/>
            <a:endParaRPr lang="fa-IR" dirty="0" smtClean="0"/>
          </a:p>
          <a:p>
            <a:pPr lvl="1" algn="r" rtl="1"/>
            <a:endParaRPr lang="fa-IR" dirty="0" smtClean="0"/>
          </a:p>
        </p:txBody>
      </p:sp>
    </p:spTree>
    <p:extLst>
      <p:ext uri="{BB962C8B-B14F-4D97-AF65-F5344CB8AC3E}">
        <p14:creationId xmlns:p14="http://schemas.microsoft.com/office/powerpoint/2010/main" val="300907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2042</Words>
  <Application>Microsoft Office PowerPoint</Application>
  <PresentationFormat>On-screen Show (4:3)</PresentationFormat>
  <Paragraphs>206</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پیگمانتاسیون  دهان</vt:lpstr>
      <vt:lpstr>رنگ نرمال دهان</vt:lpstr>
      <vt:lpstr>PowerPoint Presentation</vt:lpstr>
      <vt:lpstr>PowerPoint Presentation</vt:lpstr>
      <vt:lpstr>دلایل پیگمانتاسیون مخاط دهان</vt:lpstr>
      <vt:lpstr>دلایل پیگمانتاسیون مخاط دهان</vt:lpstr>
      <vt:lpstr>علتهای پیگمنتاسیون دهانی</vt:lpstr>
      <vt:lpstr>عوامل کمک کننده به تشخیص</vt:lpstr>
      <vt:lpstr>پیگمنتاسیون اندوژنوز</vt:lpstr>
      <vt:lpstr>ماکول ملانوتیک لبی یا دهانی </vt:lpstr>
      <vt:lpstr>ادامه</vt:lpstr>
      <vt:lpstr>ملانوآکانتوما</vt:lpstr>
      <vt:lpstr>ادامه</vt:lpstr>
      <vt:lpstr>PowerPoint Presentation</vt:lpstr>
      <vt:lpstr>PowerPoint Presentation</vt:lpstr>
      <vt:lpstr>نووس ملانوسیتیک</vt:lpstr>
      <vt:lpstr>PowerPoint Presentation</vt:lpstr>
      <vt:lpstr>PowerPoint Presentation</vt:lpstr>
      <vt:lpstr>پاتوژنز</vt:lpstr>
      <vt:lpstr>ادامه</vt:lpstr>
      <vt:lpstr>PowerPoint Presentation</vt:lpstr>
      <vt:lpstr>خال ملانوسیتیک دهان نمای کلینیکی</vt:lpstr>
      <vt:lpstr>پاتولوژی</vt:lpstr>
      <vt:lpstr>ادامه</vt:lpstr>
      <vt:lpstr>PowerPoint Presentation</vt:lpstr>
      <vt:lpstr>PowerPoint Presentation</vt:lpstr>
      <vt:lpstr>خال آبی</vt:lpstr>
      <vt:lpstr>PowerPoint Presentation</vt:lpstr>
      <vt:lpstr>cellular blue nevus</vt:lpstr>
      <vt:lpstr>PowerPoint Presentation</vt:lpstr>
      <vt:lpstr>ملانومای بدخیم</vt:lpstr>
      <vt:lpstr>معیارهای تشخیص ملانومای پوستی</vt:lpstr>
      <vt:lpstr>ملانومای مخاطی</vt:lpstr>
      <vt:lpstr>PowerPoint Presentation</vt:lpstr>
      <vt:lpstr>تشخیص</vt:lpstr>
      <vt:lpstr>درمان</vt:lpstr>
      <vt:lpstr>پیگمنتاسیون  فیزیولوژیک</vt:lpstr>
      <vt:lpstr>PowerPoint Presentation</vt:lpstr>
      <vt:lpstr>ادامه</vt:lpstr>
      <vt:lpstr>PowerPoint Presentation</vt:lpstr>
      <vt:lpstr>ملانوزیس ناشی از دارو</vt:lpstr>
      <vt:lpstr>نمای کلینیکی</vt:lpstr>
      <vt:lpstr>PowerPoint Presentation</vt:lpstr>
      <vt:lpstr>PowerPoint Presentation</vt:lpstr>
      <vt:lpstr>پیگمنتاسیون  ناشی از مصرف سیگار</vt:lpstr>
      <vt:lpstr>PowerPoint Presentation</vt:lpstr>
      <vt:lpstr>Postinflammatoryپیگمنتاسیون </vt:lpstr>
      <vt:lpstr>PowerPoint Presentation</vt:lpstr>
      <vt:lpstr>پیگمنتاسیون ملانینی  همراه با بیماریهای سیستمیک  یا ژنتیکی </vt:lpstr>
      <vt:lpstr>ادامه</vt:lpstr>
      <vt:lpstr>نمای کلینیکی</vt:lpstr>
      <vt:lpstr>PowerPoint Presentation</vt:lpstr>
      <vt:lpstr>تشخیص</vt:lpstr>
      <vt:lpstr>نوروفیبروماتوزیس تایپ یک</vt:lpstr>
      <vt:lpstr>PowerPoint Presentation</vt:lpstr>
      <vt:lpstr>سندرم مک کان آلبرایت</vt:lpstr>
      <vt:lpstr>پیکمنتاسیون غیر ملانینی</vt:lpstr>
      <vt:lpstr>PowerPoint Presentation</vt:lpstr>
      <vt:lpstr>آمالگام تاتو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dr-shoryabi</dc:creator>
  <cp:lastModifiedBy>dr-shoryabi</cp:lastModifiedBy>
  <cp:revision>90</cp:revision>
  <dcterms:created xsi:type="dcterms:W3CDTF">2019-09-20T12:30:09Z</dcterms:created>
  <dcterms:modified xsi:type="dcterms:W3CDTF">2019-10-10T14:02:50Z</dcterms:modified>
</cp:coreProperties>
</file>