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7" r:id="rId4"/>
    <p:sldId id="257" r:id="rId5"/>
    <p:sldId id="258" r:id="rId6"/>
    <p:sldId id="288" r:id="rId7"/>
    <p:sldId id="289" r:id="rId8"/>
    <p:sldId id="259" r:id="rId9"/>
    <p:sldId id="262" r:id="rId10"/>
    <p:sldId id="263" r:id="rId11"/>
    <p:sldId id="264" r:id="rId12"/>
    <p:sldId id="265" r:id="rId13"/>
    <p:sldId id="266" r:id="rId14"/>
    <p:sldId id="290" r:id="rId15"/>
    <p:sldId id="267" r:id="rId16"/>
    <p:sldId id="261" r:id="rId17"/>
    <p:sldId id="280" r:id="rId18"/>
    <p:sldId id="270" r:id="rId19"/>
    <p:sldId id="283" r:id="rId20"/>
    <p:sldId id="273" r:id="rId21"/>
    <p:sldId id="274" r:id="rId22"/>
    <p:sldId id="292" r:id="rId23"/>
    <p:sldId id="275" r:id="rId24"/>
    <p:sldId id="293" r:id="rId25"/>
    <p:sldId id="291" r:id="rId26"/>
    <p:sldId id="278" r:id="rId27"/>
    <p:sldId id="279" r:id="rId28"/>
    <p:sldId id="281" r:id="rId29"/>
    <p:sldId id="282" r:id="rId30"/>
    <p:sldId id="294" r:id="rId31"/>
    <p:sldId id="296" r:id="rId32"/>
    <p:sldId id="297" r:id="rId33"/>
    <p:sldId id="299" r:id="rId34"/>
    <p:sldId id="300" r:id="rId35"/>
    <p:sldId id="295" r:id="rId36"/>
    <p:sldId id="284" r:id="rId37"/>
    <p:sldId id="285" r:id="rId38"/>
    <p:sldId id="286" r:id="rId39"/>
    <p:sldId id="29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50" d="100"/>
          <a:sy n="50" d="100"/>
        </p:scale>
        <p:origin x="-168" y="3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66614A-D021-4DFE-8AAD-F943FE4C2BC3}"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6FAE9-394A-4D87-93A8-8E866FC32A5F}" type="slidenum">
              <a:rPr lang="en-US" smtClean="0"/>
              <a:t>‹#›</a:t>
            </a:fld>
            <a:endParaRPr lang="en-US"/>
          </a:p>
        </p:txBody>
      </p:sp>
    </p:spTree>
    <p:extLst>
      <p:ext uri="{BB962C8B-B14F-4D97-AF65-F5344CB8AC3E}">
        <p14:creationId xmlns:p14="http://schemas.microsoft.com/office/powerpoint/2010/main" val="565621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6614A-D021-4DFE-8AAD-F943FE4C2BC3}"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6FAE9-394A-4D87-93A8-8E866FC32A5F}" type="slidenum">
              <a:rPr lang="en-US" smtClean="0"/>
              <a:t>‹#›</a:t>
            </a:fld>
            <a:endParaRPr lang="en-US"/>
          </a:p>
        </p:txBody>
      </p:sp>
    </p:spTree>
    <p:extLst>
      <p:ext uri="{BB962C8B-B14F-4D97-AF65-F5344CB8AC3E}">
        <p14:creationId xmlns:p14="http://schemas.microsoft.com/office/powerpoint/2010/main" val="34093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6614A-D021-4DFE-8AAD-F943FE4C2BC3}"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6FAE9-394A-4D87-93A8-8E866FC32A5F}" type="slidenum">
              <a:rPr lang="en-US" smtClean="0"/>
              <a:t>‹#›</a:t>
            </a:fld>
            <a:endParaRPr lang="en-US"/>
          </a:p>
        </p:txBody>
      </p:sp>
    </p:spTree>
    <p:extLst>
      <p:ext uri="{BB962C8B-B14F-4D97-AF65-F5344CB8AC3E}">
        <p14:creationId xmlns:p14="http://schemas.microsoft.com/office/powerpoint/2010/main" val="873964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5C0206-018E-444B-8AA6-B7C87D2EC8E9}" type="datetimeFigureOut">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14/08/1440</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494E45C-C57D-408C-AA1B-4DB98DADB9FE}" type="slidenum">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66331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5C0206-018E-444B-8AA6-B7C87D2EC8E9}" type="datetimeFigureOut">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14/08/1440</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494E45C-C57D-408C-AA1B-4DB98DADB9FE}" type="slidenum">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5402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5C0206-018E-444B-8AA6-B7C87D2EC8E9}" type="datetimeFigureOut">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14/08/1440</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494E45C-C57D-408C-AA1B-4DB98DADB9FE}" type="slidenum">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63891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5C0206-018E-444B-8AA6-B7C87D2EC8E9}" type="datetimeFigureOut">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14/08/1440</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494E45C-C57D-408C-AA1B-4DB98DADB9FE}" type="slidenum">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74677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5C0206-018E-444B-8AA6-B7C87D2EC8E9}" type="datetimeFigureOut">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14/08/1440</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494E45C-C57D-408C-AA1B-4DB98DADB9FE}" type="slidenum">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14323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5C0206-018E-444B-8AA6-B7C87D2EC8E9}" type="datetimeFigureOut">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14/08/1440</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494E45C-C57D-408C-AA1B-4DB98DADB9FE}" type="slidenum">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50581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5C0206-018E-444B-8AA6-B7C87D2EC8E9}" type="datetimeFigureOut">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14/08/1440</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494E45C-C57D-408C-AA1B-4DB98DADB9FE}" type="slidenum">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64872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5C0206-018E-444B-8AA6-B7C87D2EC8E9}" type="datetimeFigureOut">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14/08/1440</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494E45C-C57D-408C-AA1B-4DB98DADB9FE}" type="slidenum">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9370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6614A-D021-4DFE-8AAD-F943FE4C2BC3}"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6FAE9-394A-4D87-93A8-8E866FC32A5F}" type="slidenum">
              <a:rPr lang="en-US" smtClean="0"/>
              <a:t>‹#›</a:t>
            </a:fld>
            <a:endParaRPr lang="en-US"/>
          </a:p>
        </p:txBody>
      </p:sp>
    </p:spTree>
    <p:extLst>
      <p:ext uri="{BB962C8B-B14F-4D97-AF65-F5344CB8AC3E}">
        <p14:creationId xmlns:p14="http://schemas.microsoft.com/office/powerpoint/2010/main" val="214579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5C0206-018E-444B-8AA6-B7C87D2EC8E9}" type="datetimeFigureOut">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14/08/1440</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494E45C-C57D-408C-AA1B-4DB98DADB9FE}" type="slidenum">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72600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5C0206-018E-444B-8AA6-B7C87D2EC8E9}" type="datetimeFigureOut">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14/08/1440</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494E45C-C57D-408C-AA1B-4DB98DADB9FE}" type="slidenum">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35119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5C0206-018E-444B-8AA6-B7C87D2EC8E9}" type="datetimeFigureOut">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14/08/1440</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494E45C-C57D-408C-AA1B-4DB98DADB9FE}" type="slidenum">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5182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66614A-D021-4DFE-8AAD-F943FE4C2BC3}"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6FAE9-394A-4D87-93A8-8E866FC32A5F}" type="slidenum">
              <a:rPr lang="en-US" smtClean="0"/>
              <a:t>‹#›</a:t>
            </a:fld>
            <a:endParaRPr lang="en-US"/>
          </a:p>
        </p:txBody>
      </p:sp>
    </p:spTree>
    <p:extLst>
      <p:ext uri="{BB962C8B-B14F-4D97-AF65-F5344CB8AC3E}">
        <p14:creationId xmlns:p14="http://schemas.microsoft.com/office/powerpoint/2010/main" val="2620050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66614A-D021-4DFE-8AAD-F943FE4C2BC3}"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6FAE9-394A-4D87-93A8-8E866FC32A5F}" type="slidenum">
              <a:rPr lang="en-US" smtClean="0"/>
              <a:t>‹#›</a:t>
            </a:fld>
            <a:endParaRPr lang="en-US"/>
          </a:p>
        </p:txBody>
      </p:sp>
    </p:spTree>
    <p:extLst>
      <p:ext uri="{BB962C8B-B14F-4D97-AF65-F5344CB8AC3E}">
        <p14:creationId xmlns:p14="http://schemas.microsoft.com/office/powerpoint/2010/main" val="52391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66614A-D021-4DFE-8AAD-F943FE4C2BC3}" type="datetimeFigureOut">
              <a:rPr lang="en-US" smtClean="0"/>
              <a:t>4/19/2019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6FAE9-394A-4D87-93A8-8E866FC32A5F}" type="slidenum">
              <a:rPr lang="en-US" smtClean="0"/>
              <a:t>‹#›</a:t>
            </a:fld>
            <a:endParaRPr lang="en-US"/>
          </a:p>
        </p:txBody>
      </p:sp>
    </p:spTree>
    <p:extLst>
      <p:ext uri="{BB962C8B-B14F-4D97-AF65-F5344CB8AC3E}">
        <p14:creationId xmlns:p14="http://schemas.microsoft.com/office/powerpoint/2010/main" val="1299135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66614A-D021-4DFE-8AAD-F943FE4C2BC3}" type="datetimeFigureOut">
              <a:rPr lang="en-US" smtClean="0"/>
              <a:t>4/19/2019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6FAE9-394A-4D87-93A8-8E866FC32A5F}" type="slidenum">
              <a:rPr lang="en-US" smtClean="0"/>
              <a:t>‹#›</a:t>
            </a:fld>
            <a:endParaRPr lang="en-US"/>
          </a:p>
        </p:txBody>
      </p:sp>
    </p:spTree>
    <p:extLst>
      <p:ext uri="{BB962C8B-B14F-4D97-AF65-F5344CB8AC3E}">
        <p14:creationId xmlns:p14="http://schemas.microsoft.com/office/powerpoint/2010/main" val="58570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6614A-D021-4DFE-8AAD-F943FE4C2BC3}" type="datetimeFigureOut">
              <a:rPr lang="en-US" smtClean="0"/>
              <a:t>4/19/2019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6FAE9-394A-4D87-93A8-8E866FC32A5F}" type="slidenum">
              <a:rPr lang="en-US" smtClean="0"/>
              <a:t>‹#›</a:t>
            </a:fld>
            <a:endParaRPr lang="en-US"/>
          </a:p>
        </p:txBody>
      </p:sp>
    </p:spTree>
    <p:extLst>
      <p:ext uri="{BB962C8B-B14F-4D97-AF65-F5344CB8AC3E}">
        <p14:creationId xmlns:p14="http://schemas.microsoft.com/office/powerpoint/2010/main" val="187544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66614A-D021-4DFE-8AAD-F943FE4C2BC3}"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6FAE9-394A-4D87-93A8-8E866FC32A5F}" type="slidenum">
              <a:rPr lang="en-US" smtClean="0"/>
              <a:t>‹#›</a:t>
            </a:fld>
            <a:endParaRPr lang="en-US"/>
          </a:p>
        </p:txBody>
      </p:sp>
    </p:spTree>
    <p:extLst>
      <p:ext uri="{BB962C8B-B14F-4D97-AF65-F5344CB8AC3E}">
        <p14:creationId xmlns:p14="http://schemas.microsoft.com/office/powerpoint/2010/main" val="429186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66614A-D021-4DFE-8AAD-F943FE4C2BC3}"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6FAE9-394A-4D87-93A8-8E866FC32A5F}" type="slidenum">
              <a:rPr lang="en-US" smtClean="0"/>
              <a:t>‹#›</a:t>
            </a:fld>
            <a:endParaRPr lang="en-US"/>
          </a:p>
        </p:txBody>
      </p:sp>
    </p:spTree>
    <p:extLst>
      <p:ext uri="{BB962C8B-B14F-4D97-AF65-F5344CB8AC3E}">
        <p14:creationId xmlns:p14="http://schemas.microsoft.com/office/powerpoint/2010/main" val="11040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gs>
            <a:gs pos="75000">
              <a:srgbClr val="92D05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6614A-D021-4DFE-8AAD-F943FE4C2BC3}" type="datetimeFigureOut">
              <a:rPr lang="en-US" smtClean="0"/>
              <a:t>4/19/2019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6FAE9-394A-4D87-93A8-8E866FC32A5F}" type="slidenum">
              <a:rPr lang="en-US" smtClean="0"/>
              <a:t>‹#›</a:t>
            </a:fld>
            <a:endParaRPr lang="en-US"/>
          </a:p>
        </p:txBody>
      </p:sp>
    </p:spTree>
    <p:extLst>
      <p:ext uri="{BB962C8B-B14F-4D97-AF65-F5344CB8AC3E}">
        <p14:creationId xmlns:p14="http://schemas.microsoft.com/office/powerpoint/2010/main" val="2730733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gs>
            <a:gs pos="75000">
              <a:srgbClr val="92D05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055C0206-018E-444B-8AA6-B7C87D2EC8E9}" type="datetimeFigureOut">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14/08/1440</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F494E45C-C57D-408C-AA1B-4DB98DADB9FE}" type="slidenum">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73959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2.emf"/><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زباله دندانپزشکی</a:t>
            </a:r>
            <a:endParaRPr lang="en-US" dirty="0"/>
          </a:p>
        </p:txBody>
      </p:sp>
      <p:pic>
        <p:nvPicPr>
          <p:cNvPr id="4" name="Picture 3"/>
          <p:cNvPicPr>
            <a:picLocks noChangeAspect="1"/>
          </p:cNvPicPr>
          <p:nvPr/>
        </p:nvPicPr>
        <p:blipFill>
          <a:blip r:embed="rId2"/>
          <a:stretch>
            <a:fillRect/>
          </a:stretch>
        </p:blipFill>
        <p:spPr>
          <a:xfrm>
            <a:off x="2810576" y="0"/>
            <a:ext cx="6169795" cy="2500850"/>
          </a:xfrm>
          <a:prstGeom prst="rect">
            <a:avLst/>
          </a:prstGeom>
        </p:spPr>
      </p:pic>
      <p:sp>
        <p:nvSpPr>
          <p:cNvPr id="3" name="Subtitle 2"/>
          <p:cNvSpPr>
            <a:spLocks noGrp="1"/>
          </p:cNvSpPr>
          <p:nvPr>
            <p:ph type="subTitle" idx="1"/>
          </p:nvPr>
        </p:nvSpPr>
        <p:spPr/>
        <p:txBody>
          <a:bodyPr/>
          <a:lstStyle/>
          <a:p>
            <a:r>
              <a:rPr lang="fa-IR" dirty="0" smtClean="0"/>
              <a:t>دکتر محمد شوریابی دندانپزشک متخصص بیماریهای دهان</a:t>
            </a:r>
          </a:p>
          <a:p>
            <a:r>
              <a:rPr lang="fa-IR" dirty="0" smtClean="0"/>
              <a:t>عضو هیئت علمی دانشکده دندانپزشکی </a:t>
            </a:r>
            <a:endParaRPr lang="en-US" dirty="0"/>
          </a:p>
        </p:txBody>
      </p:sp>
    </p:spTree>
    <p:extLst>
      <p:ext uri="{BB962C8B-B14F-4D97-AF65-F5344CB8AC3E}">
        <p14:creationId xmlns:p14="http://schemas.microsoft.com/office/powerpoint/2010/main" val="4035181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پسماند خطرناک</a:t>
            </a:r>
            <a:endParaRPr lang="en-US" dirty="0"/>
          </a:p>
        </p:txBody>
      </p:sp>
      <p:sp>
        <p:nvSpPr>
          <p:cNvPr id="3" name="Content Placeholder 2"/>
          <p:cNvSpPr>
            <a:spLocks noGrp="1"/>
          </p:cNvSpPr>
          <p:nvPr>
            <p:ph idx="1"/>
          </p:nvPr>
        </p:nvSpPr>
        <p:spPr/>
        <p:txBody>
          <a:bodyPr/>
          <a:lstStyle/>
          <a:p>
            <a:pPr algn="just" rtl="1"/>
            <a:r>
              <a:rPr lang="fa-IR" dirty="0"/>
              <a:t>کلیه پسماندها </a:t>
            </a:r>
            <a:r>
              <a:rPr lang="fa-IR" dirty="0" smtClean="0"/>
              <a:t>که به </a:t>
            </a:r>
            <a:r>
              <a:rPr lang="fa-IR" dirty="0"/>
              <a:t>دلیل بالا بودن حداقل یکی از خواص خطرناک از قبیل میل ترکیبی شدید، قابلیت انفجار یا اشتعال، سمیت، خورندگی، اکسید کنندگی، بیماری یا عفونت زایی و مشابه آن برای محیط زیست یا سلامتی انسان و سایر جانداران خطرناک بوده و به مراقبت ویژه نیاز داشته </a:t>
            </a:r>
            <a:r>
              <a:rPr lang="fa-IR" dirty="0" smtClean="0"/>
              <a:t>باشند</a:t>
            </a:r>
          </a:p>
          <a:p>
            <a:pPr algn="r" rtl="1"/>
            <a:endParaRPr lang="en-US" dirty="0"/>
          </a:p>
        </p:txBody>
      </p:sp>
      <p:pic>
        <p:nvPicPr>
          <p:cNvPr id="4" name="Picture 3"/>
          <p:cNvPicPr>
            <a:picLocks noChangeAspect="1"/>
          </p:cNvPicPr>
          <p:nvPr/>
        </p:nvPicPr>
        <p:blipFill rotWithShape="1">
          <a:blip r:embed="rId2"/>
          <a:srcRect l="5220" t="4148" r="3860"/>
          <a:stretch/>
        </p:blipFill>
        <p:spPr>
          <a:xfrm>
            <a:off x="3054416" y="3460234"/>
            <a:ext cx="3041584" cy="3206530"/>
          </a:xfrm>
          <a:prstGeom prst="rect">
            <a:avLst/>
          </a:prstGeom>
        </p:spPr>
      </p:pic>
      <p:pic>
        <p:nvPicPr>
          <p:cNvPr id="5" name="Picture 4"/>
          <p:cNvPicPr>
            <a:picLocks noChangeAspect="1"/>
          </p:cNvPicPr>
          <p:nvPr/>
        </p:nvPicPr>
        <p:blipFill>
          <a:blip r:embed="rId3"/>
          <a:stretch>
            <a:fillRect/>
          </a:stretch>
        </p:blipFill>
        <p:spPr>
          <a:xfrm>
            <a:off x="6096000" y="3429000"/>
            <a:ext cx="4830478" cy="3268998"/>
          </a:xfrm>
          <a:prstGeom prst="rect">
            <a:avLst/>
          </a:prstGeom>
        </p:spPr>
      </p:pic>
    </p:spTree>
    <p:extLst>
      <p:ext uri="{BB962C8B-B14F-4D97-AF65-F5344CB8AC3E}">
        <p14:creationId xmlns:p14="http://schemas.microsoft.com/office/powerpoint/2010/main" val="3070789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pic>
        <p:nvPicPr>
          <p:cNvPr id="4" name="Content Placeholder 3"/>
          <p:cNvPicPr>
            <a:picLocks noGrp="1" noChangeAspect="1"/>
          </p:cNvPicPr>
          <p:nvPr>
            <p:ph idx="1"/>
          </p:nvPr>
        </p:nvPicPr>
        <p:blipFill rotWithShape="1">
          <a:blip r:embed="rId2"/>
          <a:srcRect l="2014" t="3170" r="999"/>
          <a:stretch/>
        </p:blipFill>
        <p:spPr>
          <a:xfrm>
            <a:off x="2300438" y="1963553"/>
            <a:ext cx="7671336" cy="4213409"/>
          </a:xfrm>
          <a:prstGeom prst="rect">
            <a:avLst/>
          </a:prstGeom>
        </p:spPr>
      </p:pic>
    </p:spTree>
    <p:extLst>
      <p:ext uri="{BB962C8B-B14F-4D97-AF65-F5344CB8AC3E}">
        <p14:creationId xmlns:p14="http://schemas.microsoft.com/office/powerpoint/2010/main" val="3831745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ضایعات الکترونیک</a:t>
            </a:r>
            <a:endParaRPr lang="en-US" dirty="0"/>
          </a:p>
        </p:txBody>
      </p:sp>
      <p:sp>
        <p:nvSpPr>
          <p:cNvPr id="3" name="Content Placeholder 2"/>
          <p:cNvSpPr>
            <a:spLocks noGrp="1"/>
          </p:cNvSpPr>
          <p:nvPr>
            <p:ph idx="1"/>
          </p:nvPr>
        </p:nvSpPr>
        <p:spPr/>
        <p:txBody>
          <a:bodyPr/>
          <a:lstStyle/>
          <a:p>
            <a:pPr algn="just" rtl="1"/>
            <a:r>
              <a:rPr lang="fa-IR" dirty="0"/>
              <a:t>پسماندهای الکترونیک را به دلیل خطر آفرین بودن می توان زیر مجموعه ای از پسماندهای </a:t>
            </a:r>
            <a:r>
              <a:rPr lang="fa-IR" dirty="0" smtClean="0"/>
              <a:t>ویژه </a:t>
            </a:r>
            <a:r>
              <a:rPr lang="fa-IR" dirty="0"/>
              <a:t>حساب کرد اما به دلیل ماهیت و حجم متفاوت این نوع پسماند آن را در دسته بندی جداگانه ای قرار داده </a:t>
            </a:r>
            <a:r>
              <a:rPr lang="fa-IR" dirty="0" smtClean="0"/>
              <a:t>شده است. </a:t>
            </a:r>
          </a:p>
          <a:p>
            <a:pPr algn="just" rtl="1"/>
            <a:r>
              <a:rPr lang="fa-IR" dirty="0" smtClean="0"/>
              <a:t>زباله </a:t>
            </a:r>
            <a:r>
              <a:rPr lang="fa-IR" dirty="0"/>
              <a:t>الکترونیک به دستگاه‌های الکترونیکی مصرف شده و قطعات آنان همچون تلفن ها, کامپیوترها، لوح های فشرده و... گفته می‌شود که حاوی فلزات خطرناکی مانند </a:t>
            </a:r>
            <a:r>
              <a:rPr lang="fa-IR" dirty="0">
                <a:solidFill>
                  <a:srgbClr val="FF0000"/>
                </a:solidFill>
              </a:rPr>
              <a:t>سرب، کادمیوم و جیوه</a:t>
            </a:r>
            <a:r>
              <a:rPr lang="fa-IR" dirty="0"/>
              <a:t> هستند و در صورت رهاسازی در طبیعت پس از پایان عمر مفید و عدم بازیافت صحیح, از آلاینده های خطرناک محیط زیست به شمار می‌روند</a:t>
            </a:r>
            <a:endParaRPr lang="en-US" dirty="0"/>
          </a:p>
        </p:txBody>
      </p:sp>
    </p:spTree>
    <p:extLst>
      <p:ext uri="{BB962C8B-B14F-4D97-AF65-F5344CB8AC3E}">
        <p14:creationId xmlns:p14="http://schemas.microsoft.com/office/powerpoint/2010/main" val="483626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30885"/>
            <a:ext cx="12262585" cy="6899303"/>
          </a:xfrm>
          <a:prstGeom prst="rect">
            <a:avLst/>
          </a:prstGeom>
        </p:spPr>
      </p:pic>
    </p:spTree>
    <p:extLst>
      <p:ext uri="{BB962C8B-B14F-4D97-AF65-F5344CB8AC3E}">
        <p14:creationId xmlns:p14="http://schemas.microsoft.com/office/powerpoint/2010/main" val="299479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pic>
        <p:nvPicPr>
          <p:cNvPr id="4" name="Content Placeholder 3"/>
          <p:cNvPicPr>
            <a:picLocks noGrp="1" noChangeAspect="1"/>
          </p:cNvPicPr>
          <p:nvPr>
            <p:ph idx="1"/>
          </p:nvPr>
        </p:nvPicPr>
        <p:blipFill>
          <a:blip r:embed="rId2"/>
          <a:stretch>
            <a:fillRect/>
          </a:stretch>
        </p:blipFill>
        <p:spPr>
          <a:xfrm>
            <a:off x="3305175" y="1843881"/>
            <a:ext cx="5581650" cy="4314825"/>
          </a:xfrm>
          <a:prstGeom prst="rect">
            <a:avLst/>
          </a:prstGeom>
        </p:spPr>
      </p:pic>
    </p:spTree>
    <p:extLst>
      <p:ext uri="{BB962C8B-B14F-4D97-AF65-F5344CB8AC3E}">
        <p14:creationId xmlns:p14="http://schemas.microsoft.com/office/powerpoint/2010/main" val="3365256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پسماند هاي پزشکي</a:t>
            </a:r>
            <a:endParaRPr lang="en-US" dirty="0"/>
          </a:p>
        </p:txBody>
      </p:sp>
      <p:sp>
        <p:nvSpPr>
          <p:cNvPr id="3" name="Content Placeholder 2"/>
          <p:cNvSpPr>
            <a:spLocks noGrp="1"/>
          </p:cNvSpPr>
          <p:nvPr>
            <p:ph idx="1"/>
          </p:nvPr>
        </p:nvSpPr>
        <p:spPr/>
        <p:txBody>
          <a:bodyPr/>
          <a:lstStyle/>
          <a:p>
            <a:pPr algn="just" rtl="1"/>
            <a:r>
              <a:rPr lang="fa-IR" dirty="0"/>
              <a:t>به كليه پسماندهاي عفوني و زيان آور ناشي از بيمارستانها، مراكز بهداشتي، درماني، آزمايشگاههاي تخصصي طبي و ساير مراكز مشابه گفته مي شود.</a:t>
            </a:r>
          </a:p>
          <a:p>
            <a:pPr lvl="1" algn="just" rtl="1"/>
            <a:r>
              <a:rPr lang="fa-IR" dirty="0"/>
              <a:t>مواد زاید معمولی</a:t>
            </a:r>
          </a:p>
          <a:p>
            <a:pPr lvl="1" algn="just" rtl="1"/>
            <a:r>
              <a:rPr lang="fa-IR" dirty="0"/>
              <a:t>مواد زاید پاتولوژیک (</a:t>
            </a:r>
            <a:r>
              <a:rPr lang="en-US" dirty="0"/>
              <a:t>Pathological Wastes)</a:t>
            </a:r>
          </a:p>
          <a:p>
            <a:pPr lvl="1" algn="just" rtl="1"/>
            <a:r>
              <a:rPr lang="fa-IR" dirty="0"/>
              <a:t>مواد زاید رادیو اکتیو (</a:t>
            </a:r>
            <a:r>
              <a:rPr lang="en-US" dirty="0"/>
              <a:t>Radioactive wastes)</a:t>
            </a:r>
          </a:p>
          <a:p>
            <a:pPr lvl="1" algn="just" rtl="1"/>
            <a:r>
              <a:rPr lang="fa-IR" dirty="0"/>
              <a:t>مواد زاید شیمیایی</a:t>
            </a:r>
          </a:p>
          <a:p>
            <a:pPr lvl="1" algn="just" rtl="1"/>
            <a:r>
              <a:rPr lang="fa-IR" dirty="0"/>
              <a:t>مواد زاید عفونی یا زباله های عفونی</a:t>
            </a:r>
            <a:endParaRPr lang="en-US" dirty="0"/>
          </a:p>
        </p:txBody>
      </p:sp>
    </p:spTree>
    <p:extLst>
      <p:ext uri="{BB962C8B-B14F-4D97-AF65-F5344CB8AC3E}">
        <p14:creationId xmlns:p14="http://schemas.microsoft.com/office/powerpoint/2010/main" val="2540404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زباله فضایی </a:t>
            </a:r>
          </a:p>
        </p:txBody>
      </p:sp>
      <p:sp>
        <p:nvSpPr>
          <p:cNvPr id="3" name="Content Placeholder 2"/>
          <p:cNvSpPr>
            <a:spLocks noGrp="1"/>
          </p:cNvSpPr>
          <p:nvPr>
            <p:ph idx="1"/>
          </p:nvPr>
        </p:nvSpPr>
        <p:spPr/>
        <p:txBody>
          <a:bodyPr/>
          <a:lstStyle/>
          <a:p>
            <a:pPr algn="just" rtl="1"/>
            <a:r>
              <a:rPr lang="fa-IR" dirty="0"/>
              <a:t>شاید هیچ پدیده ی دیگه ای غیر از زباله، </a:t>
            </a:r>
            <a:r>
              <a:rPr lang="fa-IR" dirty="0" smtClean="0"/>
              <a:t>نتواند </a:t>
            </a:r>
            <a:r>
              <a:rPr lang="fa-IR" dirty="0"/>
              <a:t>درست ترین تعریف رو از تمدن امروزی </a:t>
            </a:r>
            <a:r>
              <a:rPr lang="fa-IR" dirty="0" smtClean="0"/>
              <a:t>نشان دهد. </a:t>
            </a:r>
            <a:r>
              <a:rPr lang="fa-IR" dirty="0"/>
              <a:t>این </a:t>
            </a:r>
            <a:r>
              <a:rPr lang="fa-IR" dirty="0" smtClean="0"/>
              <a:t>روزها </a:t>
            </a:r>
            <a:r>
              <a:rPr lang="fa-IR" dirty="0"/>
              <a:t>بشر ردپایی جز زباله از خودش برجا نمی </a:t>
            </a:r>
            <a:r>
              <a:rPr lang="fa-IR" dirty="0" smtClean="0"/>
              <a:t>گذارد </a:t>
            </a:r>
            <a:r>
              <a:rPr lang="fa-IR" dirty="0"/>
              <a:t>و این نتیجه ی </a:t>
            </a:r>
            <a:r>
              <a:rPr lang="fa-IR" dirty="0">
                <a:solidFill>
                  <a:srgbClr val="FF0000"/>
                </a:solidFill>
              </a:rPr>
              <a:t>عطش سیری ناپذیرش برای مصرف </a:t>
            </a:r>
            <a:r>
              <a:rPr lang="fa-IR" dirty="0" smtClean="0"/>
              <a:t>بیشتراست .</a:t>
            </a:r>
          </a:p>
          <a:p>
            <a:pPr algn="just" rtl="1"/>
            <a:r>
              <a:rPr lang="fa-IR" dirty="0" smtClean="0"/>
              <a:t>بطری </a:t>
            </a:r>
            <a:r>
              <a:rPr lang="fa-IR" dirty="0"/>
              <a:t>های پلاستیکی: 1 میلیون سال ، شیشه: 4000 سال، قوطی آلومینیومی: 80 تا 100 سال، چوب: 1 تا 3 </a:t>
            </a:r>
            <a:r>
              <a:rPr lang="fa-IR" dirty="0" smtClean="0"/>
              <a:t>سال، </a:t>
            </a:r>
            <a:r>
              <a:rPr lang="fa-IR" dirty="0"/>
              <a:t>پوست موز: 2 تا 10 </a:t>
            </a:r>
            <a:r>
              <a:rPr lang="fa-IR" dirty="0" smtClean="0"/>
              <a:t>روز</a:t>
            </a:r>
          </a:p>
          <a:p>
            <a:pPr algn="just" rtl="1"/>
            <a:r>
              <a:rPr lang="fa-IR" dirty="0"/>
              <a:t>شاید </a:t>
            </a:r>
            <a:r>
              <a:rPr lang="fa-IR" dirty="0" smtClean="0"/>
              <a:t>بتوان </a:t>
            </a:r>
            <a:r>
              <a:rPr lang="fa-IR" dirty="0"/>
              <a:t>گفت دشمن شماره یک انسان در قرن حاضر، زباله است</a:t>
            </a:r>
            <a:endParaRPr lang="en-US" dirty="0"/>
          </a:p>
        </p:txBody>
      </p:sp>
    </p:spTree>
    <p:extLst>
      <p:ext uri="{BB962C8B-B14F-4D97-AF65-F5344CB8AC3E}">
        <p14:creationId xmlns:p14="http://schemas.microsoft.com/office/powerpoint/2010/main" val="1649876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تولید زباله</a:t>
            </a:r>
            <a:endParaRPr lang="en-US" dirty="0"/>
          </a:p>
        </p:txBody>
      </p:sp>
      <p:sp>
        <p:nvSpPr>
          <p:cNvPr id="3" name="Content Placeholder 2"/>
          <p:cNvSpPr>
            <a:spLocks noGrp="1"/>
          </p:cNvSpPr>
          <p:nvPr>
            <p:ph idx="1"/>
          </p:nvPr>
        </p:nvSpPr>
        <p:spPr/>
        <p:txBody>
          <a:bodyPr/>
          <a:lstStyle/>
          <a:p>
            <a:pPr algn="just" rtl="1"/>
            <a:r>
              <a:rPr lang="fa-IR" dirty="0" smtClean="0"/>
              <a:t>1.3 میلیارد تن که مساوی وزن  216.666.666  فیل در سال زباله تولید میشود</a:t>
            </a:r>
          </a:p>
          <a:p>
            <a:pPr algn="just" rtl="1"/>
            <a:r>
              <a:rPr lang="fa-IR" dirty="0" smtClean="0"/>
              <a:t>در سال 2025 به 2.2 </a:t>
            </a:r>
            <a:r>
              <a:rPr lang="fa-IR" dirty="0"/>
              <a:t>میلیارد </a:t>
            </a:r>
            <a:r>
              <a:rPr lang="fa-IR" dirty="0" smtClean="0"/>
              <a:t>تن در هرسال افزایش میابد</a:t>
            </a:r>
            <a:endParaRPr lang="en-US" dirty="0" smtClean="0"/>
          </a:p>
          <a:p>
            <a:pPr algn="just" rtl="1"/>
            <a:r>
              <a:rPr lang="fa-IR" dirty="0" smtClean="0"/>
              <a:t>یعنی هر فرد در هر روز 1.2 کیلوگرم به 1.42 کیلوگرم افزایش میابد</a:t>
            </a:r>
          </a:p>
          <a:p>
            <a:pPr algn="just" rtl="1"/>
            <a:r>
              <a:rPr lang="fa-IR" dirty="0" smtClean="0"/>
              <a:t>ایرانیها سالانه 18 میلیون تن زباله تولید میکنند</a:t>
            </a:r>
          </a:p>
          <a:p>
            <a:pPr algn="just" rtl="1"/>
            <a:r>
              <a:rPr lang="fa-IR" dirty="0" smtClean="0"/>
              <a:t>سرانه تولید زباله در اروپا هر نفر300 گرم در روز</a:t>
            </a:r>
          </a:p>
          <a:p>
            <a:pPr algn="just" rtl="1"/>
            <a:r>
              <a:rPr lang="fa-IR" dirty="0" smtClean="0"/>
              <a:t>در تهران 1000 گرم در روز</a:t>
            </a:r>
          </a:p>
          <a:p>
            <a:pPr lvl="1" algn="just" rtl="1"/>
            <a:r>
              <a:rPr lang="fa-IR" dirty="0" smtClean="0"/>
              <a:t>یک میلیارد و دویست پنجاه میلیون تومان هزینه جمع آوری</a:t>
            </a:r>
          </a:p>
          <a:p>
            <a:pPr lvl="1" algn="just" rtl="1"/>
            <a:r>
              <a:rPr lang="fa-IR" dirty="0" smtClean="0"/>
              <a:t>یک میلیارد تومان هم قیمت زباله ای است که دفع میشود</a:t>
            </a:r>
          </a:p>
          <a:p>
            <a:pPr lvl="1" algn="just" rtl="1"/>
            <a:r>
              <a:rPr lang="fa-IR" dirty="0" smtClean="0"/>
              <a:t>35 میلیون تن در سال  غذا در ایران دور ریخته میشود</a:t>
            </a:r>
          </a:p>
          <a:p>
            <a:pPr algn="r" rtl="1"/>
            <a:endParaRPr lang="en-US" dirty="0"/>
          </a:p>
        </p:txBody>
      </p:sp>
      <p:pic>
        <p:nvPicPr>
          <p:cNvPr id="4" name="Picture 3"/>
          <p:cNvPicPr>
            <a:picLocks noChangeAspect="1"/>
          </p:cNvPicPr>
          <p:nvPr/>
        </p:nvPicPr>
        <p:blipFill>
          <a:blip r:embed="rId2"/>
          <a:stretch>
            <a:fillRect/>
          </a:stretch>
        </p:blipFill>
        <p:spPr>
          <a:xfrm>
            <a:off x="-84034" y="4235116"/>
            <a:ext cx="4765872" cy="2622884"/>
          </a:xfrm>
          <a:prstGeom prst="rect">
            <a:avLst/>
          </a:prstGeom>
        </p:spPr>
      </p:pic>
    </p:spTree>
    <p:extLst>
      <p:ext uri="{BB962C8B-B14F-4D97-AF65-F5344CB8AC3E}">
        <p14:creationId xmlns:p14="http://schemas.microsoft.com/office/powerpoint/2010/main" val="569869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نقش شما</a:t>
            </a:r>
            <a:endParaRPr lang="en-US" dirty="0"/>
          </a:p>
        </p:txBody>
      </p:sp>
      <p:sp>
        <p:nvSpPr>
          <p:cNvPr id="3" name="Content Placeholder 2"/>
          <p:cNvSpPr>
            <a:spLocks noGrp="1"/>
          </p:cNvSpPr>
          <p:nvPr>
            <p:ph idx="1"/>
          </p:nvPr>
        </p:nvSpPr>
        <p:spPr/>
        <p:txBody>
          <a:bodyPr>
            <a:normAutofit fontScale="92500"/>
          </a:bodyPr>
          <a:lstStyle/>
          <a:p>
            <a:pPr algn="just" rtl="1"/>
            <a:r>
              <a:rPr lang="fa-IR" dirty="0"/>
              <a:t>تا به حال به این فکر کرده اید که نقش شما در حفظ منابع طبیعی, کاهش آلودگی, و کاهش مصرف انرژی چقدر پررنگ </a:t>
            </a:r>
            <a:r>
              <a:rPr lang="fa-IR" dirty="0" smtClean="0"/>
              <a:t>است</a:t>
            </a:r>
          </a:p>
          <a:p>
            <a:pPr lvl="1" algn="just" rtl="1"/>
            <a:r>
              <a:rPr lang="fa-IR" dirty="0"/>
              <a:t>بحران انرژی، بحران آب، آلودگی هوای کلانشهرها، افزایش نگران کننده تولید </a:t>
            </a:r>
            <a:r>
              <a:rPr lang="fa-IR" dirty="0" smtClean="0"/>
              <a:t>زباله</a:t>
            </a:r>
          </a:p>
          <a:p>
            <a:pPr lvl="1" algn="just" rtl="1"/>
            <a:r>
              <a:rPr lang="fa-IR" dirty="0"/>
              <a:t>هم اکنون روزانه در ایران به اندازه یکهزار ساختمان ۵ طبقه به مساحت ۵۰۰ متر زباله انباشت می شود و این یک فاجعه است</a:t>
            </a:r>
            <a:r>
              <a:rPr lang="fa-IR" dirty="0" smtClean="0"/>
              <a:t>.</a:t>
            </a:r>
          </a:p>
          <a:p>
            <a:pPr lvl="1" algn="just" rtl="1"/>
            <a:r>
              <a:rPr lang="fa-IR" dirty="0"/>
              <a:t>روزانه قریب به هفت هزار و ۵۰۰ تن زباله در شهر تهران تولید می شود که از این میزان حدود ۶۵ درصد زباله های تر </a:t>
            </a:r>
            <a:r>
              <a:rPr lang="fa-IR" dirty="0" smtClean="0"/>
              <a:t>است.</a:t>
            </a:r>
          </a:p>
          <a:p>
            <a:pPr lvl="1" algn="just" rtl="1"/>
            <a:r>
              <a:rPr lang="fa-IR" dirty="0" smtClean="0"/>
              <a:t> </a:t>
            </a:r>
            <a:r>
              <a:rPr lang="fa-IR" dirty="0"/>
              <a:t>در نتیجه ۳۵ درصد زباله های تولیدی در روز زباله های خشک می باشند</a:t>
            </a:r>
            <a:r>
              <a:rPr lang="fa-IR" dirty="0" smtClean="0"/>
              <a:t>.</a:t>
            </a:r>
          </a:p>
          <a:p>
            <a:pPr lvl="1" algn="just" rtl="1"/>
            <a:r>
              <a:rPr lang="fa-IR" dirty="0" smtClean="0"/>
              <a:t> </a:t>
            </a:r>
            <a:r>
              <a:rPr lang="fa-IR" dirty="0"/>
              <a:t>حال سوال اینجاست که تاکنون چه میزان به تفکیک زباله های تر از خشک در منزل، </a:t>
            </a:r>
            <a:r>
              <a:rPr lang="fa-IR" dirty="0" smtClean="0"/>
              <a:t>دانشکده، </a:t>
            </a:r>
            <a:r>
              <a:rPr lang="fa-IR" dirty="0"/>
              <a:t>یا محل کار خود پرداخته اید</a:t>
            </a:r>
            <a:r>
              <a:rPr lang="fa-IR" dirty="0" smtClean="0"/>
              <a:t>.</a:t>
            </a:r>
          </a:p>
          <a:p>
            <a:pPr lvl="1" algn="just" rtl="1"/>
            <a:r>
              <a:rPr lang="fa-IR" dirty="0" smtClean="0"/>
              <a:t> </a:t>
            </a:r>
            <a:r>
              <a:rPr lang="fa-IR" dirty="0"/>
              <a:t>در اکثر خانه های ایرانی هنوز فقط یک سطل زباله نسبتا بزرگ (معمولا در آشپزخانه) قرار دارد و اعضای خانواده بدون توجه تمام زباله های تر و خشک را یکجا در آن سطل جمع آوری می نمایند!!</a:t>
            </a:r>
            <a:endParaRPr lang="fa-IR" dirty="0" smtClean="0"/>
          </a:p>
          <a:p>
            <a:pPr algn="r" rtl="1"/>
            <a:endParaRPr lang="en-US" dirty="0"/>
          </a:p>
        </p:txBody>
      </p:sp>
    </p:spTree>
    <p:extLst>
      <p:ext uri="{BB962C8B-B14F-4D97-AF65-F5344CB8AC3E}">
        <p14:creationId xmlns:p14="http://schemas.microsoft.com/office/powerpoint/2010/main" val="2177776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smtClean="0"/>
              <a:t>چرا ابزار و سیاستهایی که مدیریت پایدار زباله را تشویق میکنند ضروری است</a:t>
            </a:r>
            <a:endParaRPr lang="en-US" sz="3200" dirty="0"/>
          </a:p>
        </p:txBody>
      </p:sp>
      <p:sp>
        <p:nvSpPr>
          <p:cNvPr id="3" name="Content Placeholder 2"/>
          <p:cNvSpPr>
            <a:spLocks noGrp="1"/>
          </p:cNvSpPr>
          <p:nvPr>
            <p:ph idx="1"/>
          </p:nvPr>
        </p:nvSpPr>
        <p:spPr/>
        <p:txBody>
          <a:bodyPr/>
          <a:lstStyle/>
          <a:p>
            <a:pPr lvl="1" algn="just" rtl="1"/>
            <a:r>
              <a:rPr lang="fa-IR" dirty="0" smtClean="0"/>
              <a:t>زباله اگر به صورت صحیح مدیریت شود یک منبع ثانویه است که  منابع طبیعی ما را از طریق کاهش استخراج حفظ میکند.</a:t>
            </a:r>
          </a:p>
          <a:p>
            <a:pPr lvl="2" algn="just" rtl="1"/>
            <a:r>
              <a:rPr lang="fa-IR" dirty="0" smtClean="0"/>
              <a:t>میزان استفاده از منابع طبیعی از 40 </a:t>
            </a:r>
            <a:r>
              <a:rPr lang="fa-IR" dirty="0"/>
              <a:t>میلیارد </a:t>
            </a:r>
            <a:r>
              <a:rPr lang="fa-IR" dirty="0" smtClean="0"/>
              <a:t>تن در 1980 به 58 </a:t>
            </a:r>
            <a:r>
              <a:rPr lang="fa-IR" dirty="0"/>
              <a:t>میلیارد </a:t>
            </a:r>
            <a:r>
              <a:rPr lang="fa-IR" dirty="0" smtClean="0"/>
              <a:t>تن  در 2005 افزایش پیدا کرده است </a:t>
            </a:r>
            <a:endParaRPr lang="fa-IR" dirty="0"/>
          </a:p>
          <a:p>
            <a:pPr lvl="2" algn="just" rtl="1"/>
            <a:r>
              <a:rPr lang="fa-IR" dirty="0" smtClean="0"/>
              <a:t>کاهش منابع طبیعی باعث افزایش نیاز به واردات</a:t>
            </a:r>
          </a:p>
          <a:p>
            <a:pPr lvl="2" algn="just" rtl="1"/>
            <a:r>
              <a:rPr lang="fa-IR" dirty="0" smtClean="0"/>
              <a:t>افزایش آلودگی  با افزایش تولید زباله:اغلب ما از اثر زباله بر روی محیط اطراف صحبت میکنیم و از ضربه ای که به رودخانه ها و اقیانوسها وارد میشود را فراموش میکنیم</a:t>
            </a:r>
            <a:endParaRPr lang="fa-IR" dirty="0"/>
          </a:p>
          <a:p>
            <a:pPr lvl="2" algn="just" rtl="1"/>
            <a:r>
              <a:rPr lang="fa-IR" dirty="0" smtClean="0"/>
              <a:t>هر یک دقیقه یک کامیون پلاستیک به دریا ریخته میشود و این وضعیت در حال بدتر شدن است</a:t>
            </a:r>
          </a:p>
          <a:p>
            <a:pPr lvl="1" algn="just" rtl="1"/>
            <a:r>
              <a:rPr lang="fa-IR" dirty="0" smtClean="0"/>
              <a:t>به </a:t>
            </a:r>
            <a:r>
              <a:rPr lang="fa-IR" dirty="0" smtClean="0"/>
              <a:t>صورت ویژه ممانعت از تولید زباله و مدیریت صحیح آن  نقش حیاتی در تشدید بهره وری و ایجاد اقتصادچرخشی میشود واین باعث حداکثر استفاده از منابع کمیاب میشود</a:t>
            </a:r>
            <a:endParaRPr lang="en-US" dirty="0"/>
          </a:p>
        </p:txBody>
      </p:sp>
    </p:spTree>
    <p:extLst>
      <p:ext uri="{BB962C8B-B14F-4D97-AF65-F5344CB8AC3E}">
        <p14:creationId xmlns:p14="http://schemas.microsoft.com/office/powerpoint/2010/main" val="3318956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2338939" y="1498796"/>
            <a:ext cx="7652084" cy="5092114"/>
          </a:xfrm>
          <a:prstGeom prst="rect">
            <a:avLst/>
          </a:prstGeom>
        </p:spPr>
      </p:pic>
    </p:spTree>
    <p:extLst>
      <p:ext uri="{BB962C8B-B14F-4D97-AF65-F5344CB8AC3E}">
        <p14:creationId xmlns:p14="http://schemas.microsoft.com/office/powerpoint/2010/main" val="1141051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اصول بنیادی مدیریت پایدار پسماند چیست</a:t>
            </a:r>
            <a:endParaRPr lang="en-US" dirty="0"/>
          </a:p>
        </p:txBody>
      </p:sp>
      <p:pic>
        <p:nvPicPr>
          <p:cNvPr id="6" name="Content Placeholder 5"/>
          <p:cNvPicPr>
            <a:picLocks noGrp="1" noChangeAspect="1"/>
          </p:cNvPicPr>
          <p:nvPr>
            <p:ph idx="1"/>
          </p:nvPr>
        </p:nvPicPr>
        <p:blipFill>
          <a:blip r:embed="rId2"/>
          <a:stretch>
            <a:fillRect/>
          </a:stretch>
        </p:blipFill>
        <p:spPr>
          <a:xfrm>
            <a:off x="2954867" y="1690688"/>
            <a:ext cx="6282266" cy="4987656"/>
          </a:xfrm>
          <a:prstGeom prst="rect">
            <a:avLst/>
          </a:prstGeom>
        </p:spPr>
      </p:pic>
    </p:spTree>
    <p:extLst>
      <p:ext uri="{BB962C8B-B14F-4D97-AF65-F5344CB8AC3E}">
        <p14:creationId xmlns:p14="http://schemas.microsoft.com/office/powerpoint/2010/main" val="3910366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94335" y="-165879"/>
            <a:ext cx="9576335" cy="7189758"/>
          </a:xfrm>
          <a:prstGeom prst="rect">
            <a:avLst/>
          </a:prstGeom>
        </p:spPr>
      </p:pic>
    </p:spTree>
    <p:extLst>
      <p:ext uri="{BB962C8B-B14F-4D97-AF65-F5344CB8AC3E}">
        <p14:creationId xmlns:p14="http://schemas.microsoft.com/office/powerpoint/2010/main" val="263090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p:txBody>
          <a:bodyPr>
            <a:normAutofit/>
          </a:bodyPr>
          <a:lstStyle/>
          <a:p>
            <a:pPr algn="just" rtl="1"/>
            <a:r>
              <a:rPr lang="fa-IR" dirty="0"/>
              <a:t>ممانعت از تولید زباله</a:t>
            </a:r>
          </a:p>
          <a:p>
            <a:pPr lvl="1" algn="just" rtl="1"/>
            <a:r>
              <a:rPr lang="fa-IR" dirty="0" smtClean="0"/>
              <a:t>در فاز طراحی وساخت محصول  آغاز میشود</a:t>
            </a:r>
          </a:p>
          <a:p>
            <a:pPr lvl="1" algn="just" rtl="1"/>
            <a:r>
              <a:rPr lang="fa-IR" dirty="0" smtClean="0"/>
              <a:t>نگهداری محصول برای دوره طولانی تر واستفاده مجدد</a:t>
            </a:r>
          </a:p>
          <a:p>
            <a:pPr lvl="1" algn="r" rtl="1"/>
            <a:endParaRPr lang="fa-IR" dirty="0"/>
          </a:p>
          <a:p>
            <a:pPr algn="r" rtl="1"/>
            <a:endParaRPr lang="en-US" dirty="0"/>
          </a:p>
        </p:txBody>
      </p:sp>
      <p:pic>
        <p:nvPicPr>
          <p:cNvPr id="4" name="Picture 3"/>
          <p:cNvPicPr>
            <a:picLocks noChangeAspect="1"/>
          </p:cNvPicPr>
          <p:nvPr/>
        </p:nvPicPr>
        <p:blipFill>
          <a:blip r:embed="rId2"/>
          <a:stretch>
            <a:fillRect/>
          </a:stretch>
        </p:blipFill>
        <p:spPr>
          <a:xfrm>
            <a:off x="0" y="3076102"/>
            <a:ext cx="5034013" cy="3781898"/>
          </a:xfrm>
          <a:prstGeom prst="rect">
            <a:avLst/>
          </a:prstGeom>
        </p:spPr>
      </p:pic>
    </p:spTree>
    <p:extLst>
      <p:ext uri="{BB962C8B-B14F-4D97-AF65-F5344CB8AC3E}">
        <p14:creationId xmlns:p14="http://schemas.microsoft.com/office/powerpoint/2010/main" val="561040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p:txBody>
          <a:bodyPr/>
          <a:lstStyle/>
          <a:p>
            <a:pPr algn="r" rtl="1"/>
            <a:r>
              <a:rPr lang="fa-IR" dirty="0"/>
              <a:t>قابل استفاده مجدد</a:t>
            </a:r>
          </a:p>
          <a:p>
            <a:pPr lvl="1" algn="r" rtl="1"/>
            <a:r>
              <a:rPr lang="fa-IR" dirty="0"/>
              <a:t>محصول یا قسمتهایی از آن که تبدیل به زباله میشود قابل استفاده مجدد باشد.باتری قابل شارژ</a:t>
            </a:r>
          </a:p>
          <a:p>
            <a:pPr lvl="1" algn="r" rtl="1"/>
            <a:r>
              <a:rPr lang="fa-IR" dirty="0"/>
              <a:t>یک سوم از پسماندها قابلیت استفاده مجدد دارند(بدون اینکه نیاز به گذراندن پروسه های مدیریت زباله را داشته باشند)</a:t>
            </a:r>
          </a:p>
          <a:p>
            <a:pPr lvl="1" algn="r" rtl="1"/>
            <a:r>
              <a:rPr lang="fa-IR" dirty="0"/>
              <a:t>وسایل الکترونیک،بطری های شیر</a:t>
            </a:r>
          </a:p>
          <a:p>
            <a:pPr algn="r" rtl="1"/>
            <a:endParaRPr lang="en-US" dirty="0"/>
          </a:p>
        </p:txBody>
      </p:sp>
      <p:pic>
        <p:nvPicPr>
          <p:cNvPr id="4" name="Picture 3"/>
          <p:cNvPicPr>
            <a:picLocks noChangeAspect="1"/>
          </p:cNvPicPr>
          <p:nvPr/>
        </p:nvPicPr>
        <p:blipFill>
          <a:blip r:embed="rId2"/>
          <a:stretch>
            <a:fillRect/>
          </a:stretch>
        </p:blipFill>
        <p:spPr>
          <a:xfrm>
            <a:off x="374555" y="3429000"/>
            <a:ext cx="5721445" cy="3204009"/>
          </a:xfrm>
          <a:prstGeom prst="rect">
            <a:avLst/>
          </a:prstGeom>
        </p:spPr>
      </p:pic>
    </p:spTree>
    <p:extLst>
      <p:ext uri="{BB962C8B-B14F-4D97-AF65-F5344CB8AC3E}">
        <p14:creationId xmlns:p14="http://schemas.microsoft.com/office/powerpoint/2010/main" val="4056028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p:txBody>
          <a:bodyPr/>
          <a:lstStyle/>
          <a:p>
            <a:pPr algn="r" rtl="1"/>
            <a:r>
              <a:rPr lang="fa-IR" dirty="0"/>
              <a:t>بازیافت</a:t>
            </a:r>
          </a:p>
          <a:p>
            <a:pPr lvl="1" algn="r" rtl="1"/>
            <a:r>
              <a:rPr lang="fa-IR" dirty="0"/>
              <a:t>تبدیل زباله به یک وسیله یا ماده جدید</a:t>
            </a:r>
          </a:p>
          <a:p>
            <a:pPr lvl="1" algn="r" rtl="1"/>
            <a:r>
              <a:rPr lang="fa-IR" dirty="0"/>
              <a:t>تبدیل به کود اگر دارای کیفیت مطلوب باشد</a:t>
            </a:r>
          </a:p>
          <a:p>
            <a:pPr lvl="1" algn="r" rtl="1"/>
            <a:r>
              <a:rPr lang="fa-IR" dirty="0"/>
              <a:t>40 درصد بسته ها در سبد خرید قابل بازیافت راحت نیستند</a:t>
            </a:r>
          </a:p>
          <a:p>
            <a:pPr lvl="1" algn="r" rtl="1"/>
            <a:r>
              <a:rPr lang="fa-IR" dirty="0"/>
              <a:t>لازم به ذکر است بازیافت کاغذ موجب ۷۵ درصد کاهش آلودگی هوا، ۵۰ درصد صرفه جویی در انرژی و ۹۰ درصد صرفه جویی در مصرف آب می‌شود</a:t>
            </a:r>
          </a:p>
          <a:p>
            <a:pPr algn="r" rtl="1"/>
            <a:endParaRPr lang="en-US" dirty="0"/>
          </a:p>
        </p:txBody>
      </p:sp>
      <p:pic>
        <p:nvPicPr>
          <p:cNvPr id="5" name="Picture 4"/>
          <p:cNvPicPr>
            <a:picLocks noChangeAspect="1"/>
          </p:cNvPicPr>
          <p:nvPr/>
        </p:nvPicPr>
        <p:blipFill>
          <a:blip r:embed="rId2"/>
          <a:stretch>
            <a:fillRect/>
          </a:stretch>
        </p:blipFill>
        <p:spPr>
          <a:xfrm>
            <a:off x="0" y="192296"/>
            <a:ext cx="5601903" cy="2873358"/>
          </a:xfrm>
          <a:prstGeom prst="rect">
            <a:avLst/>
          </a:prstGeom>
        </p:spPr>
      </p:pic>
    </p:spTree>
    <p:extLst>
      <p:ext uri="{BB962C8B-B14F-4D97-AF65-F5344CB8AC3E}">
        <p14:creationId xmlns:p14="http://schemas.microsoft.com/office/powerpoint/2010/main" val="2434876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a:t>Material or energy recovery</a:t>
            </a:r>
          </a:p>
        </p:txBody>
      </p:sp>
      <p:sp>
        <p:nvSpPr>
          <p:cNvPr id="3" name="Content Placeholder 2"/>
          <p:cNvSpPr>
            <a:spLocks noGrp="1"/>
          </p:cNvSpPr>
          <p:nvPr>
            <p:ph idx="1"/>
          </p:nvPr>
        </p:nvSpPr>
        <p:spPr/>
        <p:txBody>
          <a:bodyPr>
            <a:normAutofit lnSpcReduction="10000"/>
          </a:bodyPr>
          <a:lstStyle/>
          <a:p>
            <a:pPr algn="just" rtl="1"/>
            <a:r>
              <a:rPr lang="fa-IR" dirty="0" smtClean="0"/>
              <a:t>از زباله انرژی حاصل میشود</a:t>
            </a:r>
          </a:p>
          <a:p>
            <a:pPr algn="just" rtl="1"/>
            <a:r>
              <a:rPr lang="fa-IR" dirty="0" smtClean="0"/>
              <a:t>سوزاندن در کوره</a:t>
            </a:r>
          </a:p>
          <a:p>
            <a:pPr lvl="1" algn="just" rtl="1"/>
            <a:r>
              <a:rPr lang="fa-IR" dirty="0" smtClean="0"/>
              <a:t>مزایا</a:t>
            </a:r>
          </a:p>
          <a:p>
            <a:pPr lvl="2" algn="just" rtl="1"/>
            <a:r>
              <a:rPr lang="fa-IR" dirty="0" smtClean="0"/>
              <a:t>وزن 85 درصد کاهش میابد حجم تا 95 درصد</a:t>
            </a:r>
          </a:p>
          <a:p>
            <a:pPr lvl="2" algn="just" rtl="1"/>
            <a:r>
              <a:rPr lang="fa-IR" dirty="0" smtClean="0"/>
              <a:t>حذف آلودگی آبهای زیرزمینی</a:t>
            </a:r>
            <a:endParaRPr lang="en-US" dirty="0" smtClean="0"/>
          </a:p>
          <a:p>
            <a:pPr lvl="2" algn="just" rtl="1"/>
            <a:r>
              <a:rPr lang="fa-IR" dirty="0" smtClean="0"/>
              <a:t>تولید انرژی</a:t>
            </a:r>
          </a:p>
          <a:p>
            <a:pPr lvl="2" algn="just" rtl="1"/>
            <a:r>
              <a:rPr lang="fa-IR" dirty="0" smtClean="0"/>
              <a:t>دی اکسید کربن پایین(سوزاندن میتواند در کوره نزدیک به محل تولید زباله انجام شود.میزان گرم شدن زمین 30 درصد کمتر از دفن زباله است بخاطر تولید گاز متان که حرارت را نگه میدارد)</a:t>
            </a:r>
          </a:p>
          <a:p>
            <a:pPr lvl="1" algn="just" rtl="1"/>
            <a:r>
              <a:rPr lang="fa-IR" dirty="0" smtClean="0"/>
              <a:t>معایب:	</a:t>
            </a:r>
          </a:p>
          <a:p>
            <a:pPr lvl="2" algn="just" rtl="1"/>
            <a:r>
              <a:rPr lang="fa-IR" dirty="0" smtClean="0"/>
              <a:t>هزینه بالا</a:t>
            </a:r>
          </a:p>
          <a:p>
            <a:pPr lvl="2" algn="just" rtl="1"/>
            <a:r>
              <a:rPr lang="fa-IR" dirty="0" smtClean="0"/>
              <a:t>انتشار آلاینده های سمی وخطرناک(دیوکسین)</a:t>
            </a:r>
          </a:p>
          <a:p>
            <a:pPr lvl="2" algn="just" rtl="1"/>
            <a:r>
              <a:rPr lang="fa-IR" dirty="0" smtClean="0"/>
              <a:t>تشویق به تولید زباله بیشتر(عدم در نظر گرفتن بازیافت و ...)ما توان بازیافت 80 درصد زباله را داریم</a:t>
            </a:r>
            <a:endParaRPr lang="en-US" dirty="0" smtClean="0"/>
          </a:p>
          <a:p>
            <a:pPr lvl="2" algn="r" rtl="1"/>
            <a:endParaRPr lang="en-US" dirty="0"/>
          </a:p>
        </p:txBody>
      </p:sp>
      <p:pic>
        <p:nvPicPr>
          <p:cNvPr id="4" name="Picture 3"/>
          <p:cNvPicPr>
            <a:picLocks noChangeAspect="1"/>
          </p:cNvPicPr>
          <p:nvPr/>
        </p:nvPicPr>
        <p:blipFill>
          <a:blip r:embed="rId2"/>
          <a:stretch>
            <a:fillRect/>
          </a:stretch>
        </p:blipFill>
        <p:spPr>
          <a:xfrm>
            <a:off x="110289" y="163980"/>
            <a:ext cx="4721776" cy="3349241"/>
          </a:xfrm>
          <a:prstGeom prst="rect">
            <a:avLst/>
          </a:prstGeom>
        </p:spPr>
      </p:pic>
    </p:spTree>
    <p:extLst>
      <p:ext uri="{BB962C8B-B14F-4D97-AF65-F5344CB8AC3E}">
        <p14:creationId xmlns:p14="http://schemas.microsoft.com/office/powerpoint/2010/main" val="3588733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دفن یا سوزاندن بدون تبدیل به انرژی</a:t>
            </a:r>
            <a:endParaRPr lang="en-US" dirty="0"/>
          </a:p>
        </p:txBody>
      </p:sp>
      <p:sp>
        <p:nvSpPr>
          <p:cNvPr id="3" name="Content Placeholder 2"/>
          <p:cNvSpPr>
            <a:spLocks noGrp="1"/>
          </p:cNvSpPr>
          <p:nvPr>
            <p:ph idx="1"/>
          </p:nvPr>
        </p:nvSpPr>
        <p:spPr/>
        <p:txBody>
          <a:bodyPr/>
          <a:lstStyle/>
          <a:p>
            <a:pPr algn="just" rtl="1"/>
            <a:r>
              <a:rPr lang="fa-IR" dirty="0"/>
              <a:t>در این روش زباله ها رو در چاله ها و مکان های عمیق جمع آوری می کنند و در نهایت روی اونها رو با خاک میپوشونند و خاک </a:t>
            </a:r>
            <a:r>
              <a:rPr lang="fa-IR" dirty="0" smtClean="0"/>
              <a:t>را </a:t>
            </a:r>
            <a:r>
              <a:rPr lang="fa-IR" dirty="0"/>
              <a:t>می کوبند</a:t>
            </a:r>
            <a:r>
              <a:rPr lang="fa-IR" dirty="0" smtClean="0"/>
              <a:t>.</a:t>
            </a:r>
          </a:p>
          <a:p>
            <a:pPr algn="just" rtl="1"/>
            <a:r>
              <a:rPr lang="fa-IR" dirty="0"/>
              <a:t>تل انبار کردن(</a:t>
            </a:r>
            <a:r>
              <a:rPr lang="en-US" dirty="0" smtClean="0"/>
              <a:t>Dumping</a:t>
            </a:r>
            <a:r>
              <a:rPr lang="fa-IR" dirty="0" smtClean="0"/>
              <a:t>)</a:t>
            </a:r>
          </a:p>
        </p:txBody>
      </p:sp>
      <p:pic>
        <p:nvPicPr>
          <p:cNvPr id="4" name="Picture 3"/>
          <p:cNvPicPr>
            <a:picLocks noChangeAspect="1"/>
          </p:cNvPicPr>
          <p:nvPr/>
        </p:nvPicPr>
        <p:blipFill>
          <a:blip r:embed="rId2"/>
          <a:stretch>
            <a:fillRect/>
          </a:stretch>
        </p:blipFill>
        <p:spPr>
          <a:xfrm>
            <a:off x="0" y="2700451"/>
            <a:ext cx="4948388" cy="4157549"/>
          </a:xfrm>
          <a:prstGeom prst="rect">
            <a:avLst/>
          </a:prstGeom>
        </p:spPr>
      </p:pic>
    </p:spTree>
    <p:extLst>
      <p:ext uri="{BB962C8B-B14F-4D97-AF65-F5344CB8AC3E}">
        <p14:creationId xmlns:p14="http://schemas.microsoft.com/office/powerpoint/2010/main" val="3201277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تفکیک زباله</a:t>
            </a:r>
            <a:endParaRPr lang="en-US" dirty="0"/>
          </a:p>
        </p:txBody>
      </p:sp>
      <p:sp>
        <p:nvSpPr>
          <p:cNvPr id="3" name="Content Placeholder 2"/>
          <p:cNvSpPr>
            <a:spLocks noGrp="1"/>
          </p:cNvSpPr>
          <p:nvPr>
            <p:ph idx="1"/>
          </p:nvPr>
        </p:nvSpPr>
        <p:spPr/>
        <p:txBody>
          <a:bodyPr/>
          <a:lstStyle/>
          <a:p>
            <a:pPr algn="just" rtl="1"/>
            <a:r>
              <a:rPr lang="fa-IR" dirty="0" smtClean="0"/>
              <a:t>زباله ها به انواع مختلفی تقسیم میشوند.هرکدام ویژگی خاص خودشان را دارند.باید از هم تفکیک شوند.</a:t>
            </a:r>
          </a:p>
          <a:p>
            <a:pPr algn="just" rtl="1"/>
            <a:r>
              <a:rPr lang="fa-IR" dirty="0" smtClean="0"/>
              <a:t>فرق ندارد که زباله قرار است بازیافت شود یا دفع شوند</a:t>
            </a:r>
          </a:p>
          <a:p>
            <a:pPr algn="just" rtl="1"/>
            <a:r>
              <a:rPr lang="fa-IR" dirty="0" smtClean="0"/>
              <a:t>تفکیک زباله در ابتدا ساده تر و کم هزینه تر است(تفکیک زباله از مبدا) </a:t>
            </a:r>
          </a:p>
          <a:p>
            <a:pPr lvl="1" algn="just" rtl="1"/>
            <a:r>
              <a:rPr lang="fa-IR" dirty="0" smtClean="0"/>
              <a:t>تفکیک با استفاده از دستگاه تفکیک در مراکز بازیافت(آهن ربا،غربال،دمنده ومکنده،تجهیزات اتیک)</a:t>
            </a:r>
          </a:p>
          <a:p>
            <a:pPr algn="just" rtl="1"/>
            <a:r>
              <a:rPr lang="fa-IR" dirty="0" smtClean="0"/>
              <a:t>سطلهای زباله متفاوت(در برخی کشورها 4 متر مربع از فضای خانه مربوط به سطل زباله است)</a:t>
            </a:r>
            <a:endParaRPr lang="en-US" dirty="0"/>
          </a:p>
        </p:txBody>
      </p:sp>
    </p:spTree>
    <p:extLst>
      <p:ext uri="{BB962C8B-B14F-4D97-AF65-F5344CB8AC3E}">
        <p14:creationId xmlns:p14="http://schemas.microsoft.com/office/powerpoint/2010/main" val="858164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مزایا</a:t>
            </a:r>
            <a:endParaRPr lang="en-US" dirty="0"/>
          </a:p>
        </p:txBody>
      </p:sp>
      <p:sp>
        <p:nvSpPr>
          <p:cNvPr id="3" name="Content Placeholder 2"/>
          <p:cNvSpPr>
            <a:spLocks noGrp="1"/>
          </p:cNvSpPr>
          <p:nvPr>
            <p:ph idx="1"/>
          </p:nvPr>
        </p:nvSpPr>
        <p:spPr/>
        <p:txBody>
          <a:bodyPr>
            <a:normAutofit/>
          </a:bodyPr>
          <a:lstStyle/>
          <a:p>
            <a:pPr algn="just" rtl="1"/>
            <a:r>
              <a:rPr lang="fa-IR" dirty="0" smtClean="0"/>
              <a:t>اگر </a:t>
            </a:r>
            <a:r>
              <a:rPr lang="fa-IR" dirty="0"/>
              <a:t>تفکیک از مبدأ صورت بگیرد جلوی خیلی از هزینه‌ها گرفته می‌شود و خیلی از زباله‌ها رو می‌توان به‌خوبی بازیافت کرد و مورداستفاده قرار </a:t>
            </a:r>
            <a:r>
              <a:rPr lang="fa-IR" dirty="0" smtClean="0"/>
              <a:t>داد</a:t>
            </a:r>
            <a:endParaRPr lang="en-US" dirty="0" smtClean="0"/>
          </a:p>
          <a:p>
            <a:pPr algn="just" rtl="1"/>
            <a:r>
              <a:rPr lang="fa-IR" dirty="0"/>
              <a:t>در واقع تفکیک پسماند ارزشمند در مبدأ سبب صرفه‌جویی ۳۰ درصدی در هزینه ها می شود.</a:t>
            </a:r>
          </a:p>
          <a:p>
            <a:pPr algn="just" rtl="1"/>
            <a:r>
              <a:rPr lang="fa-IR" dirty="0" smtClean="0">
                <a:solidFill>
                  <a:srgbClr val="FF0000"/>
                </a:solidFill>
              </a:rPr>
              <a:t>برخی </a:t>
            </a:r>
            <a:r>
              <a:rPr lang="fa-IR" dirty="0">
                <a:solidFill>
                  <a:srgbClr val="FF0000"/>
                </a:solidFill>
              </a:rPr>
              <a:t>از زباله‌های خطرناک و عفونی به‌خوبی باید تفکیک و دفع شوند تا جلوی انتقال بیماری و آلودگی گرفته شود</a:t>
            </a:r>
            <a:r>
              <a:rPr lang="fa-IR" dirty="0" smtClean="0">
                <a:solidFill>
                  <a:srgbClr val="FF0000"/>
                </a:solidFill>
              </a:rPr>
              <a:t>.</a:t>
            </a:r>
            <a:endParaRPr lang="fa-IR" dirty="0">
              <a:solidFill>
                <a:srgbClr val="FF0000"/>
              </a:solidFill>
            </a:endParaRPr>
          </a:p>
        </p:txBody>
      </p:sp>
    </p:spTree>
    <p:extLst>
      <p:ext uri="{BB962C8B-B14F-4D97-AF65-F5344CB8AC3E}">
        <p14:creationId xmlns:p14="http://schemas.microsoft.com/office/powerpoint/2010/main" val="3165357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در دندانپزشکی زباله خطرناک تولید میشود </a:t>
            </a:r>
            <a:endParaRPr lang="en-US" dirty="0"/>
          </a:p>
        </p:txBody>
      </p:sp>
      <p:pic>
        <p:nvPicPr>
          <p:cNvPr id="4" name="Content Placeholder 3"/>
          <p:cNvPicPr>
            <a:picLocks noGrp="1" noChangeAspect="1"/>
          </p:cNvPicPr>
          <p:nvPr>
            <p:ph idx="1"/>
          </p:nvPr>
        </p:nvPicPr>
        <p:blipFill>
          <a:blip r:embed="rId2"/>
          <a:stretch>
            <a:fillRect/>
          </a:stretch>
        </p:blipFill>
        <p:spPr>
          <a:xfrm>
            <a:off x="2455513" y="1426869"/>
            <a:ext cx="8470230" cy="5431131"/>
          </a:xfrm>
          <a:prstGeom prst="rect">
            <a:avLst/>
          </a:prstGeom>
        </p:spPr>
      </p:pic>
    </p:spTree>
    <p:extLst>
      <p:ext uri="{BB962C8B-B14F-4D97-AF65-F5344CB8AC3E}">
        <p14:creationId xmlns:p14="http://schemas.microsoft.com/office/powerpoint/2010/main" val="1029557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زباله</a:t>
            </a:r>
            <a:endParaRPr lang="en-US" dirty="0"/>
          </a:p>
        </p:txBody>
      </p:sp>
      <p:sp>
        <p:nvSpPr>
          <p:cNvPr id="3" name="Content Placeholder 2"/>
          <p:cNvSpPr>
            <a:spLocks noGrp="1"/>
          </p:cNvSpPr>
          <p:nvPr>
            <p:ph idx="1"/>
          </p:nvPr>
        </p:nvSpPr>
        <p:spPr/>
        <p:txBody>
          <a:bodyPr/>
          <a:lstStyle/>
          <a:p>
            <a:pPr algn="just" rtl="1"/>
            <a:r>
              <a:rPr lang="fa-IR" dirty="0" smtClean="0"/>
              <a:t>به مواد غیرقابل استفاده و نامطلوب گفته میشود.هر ماده ای که بعد از استفاده اولیه دور انداخته میشود وهیچ ارزشی ندارد</a:t>
            </a:r>
          </a:p>
          <a:p>
            <a:pPr algn="just" rtl="1"/>
            <a:r>
              <a:rPr lang="fa-IR" dirty="0"/>
              <a:t>در زندگي روزمرة بشر، زائدات مختلفي توليد مي شود كه مي توان آن را به دو دستة كلي </a:t>
            </a:r>
            <a:r>
              <a:rPr lang="fa-IR" dirty="0">
                <a:solidFill>
                  <a:srgbClr val="FF0000"/>
                </a:solidFill>
              </a:rPr>
              <a:t>پسماند و پساب </a:t>
            </a:r>
            <a:r>
              <a:rPr lang="fa-IR" dirty="0"/>
              <a:t>تقسيم كرد</a:t>
            </a:r>
            <a:r>
              <a:rPr lang="fa-IR" dirty="0" smtClean="0"/>
              <a:t>.</a:t>
            </a:r>
          </a:p>
          <a:p>
            <a:pPr lvl="1" algn="just" rtl="1"/>
            <a:r>
              <a:rPr lang="fa-IR" dirty="0"/>
              <a:t>هر نوع مادة جامد، گاز و مايعي (به غير از فاضلاب) که به طور مستقيم يا غير مستقيم از فعاليت انسان حاصل شده و از نظر توليد کننده، زائد تلقي شود، جزء گروه پسماندها، محسوب مي گردد </a:t>
            </a:r>
            <a:endParaRPr lang="fa-IR" dirty="0" smtClean="0"/>
          </a:p>
          <a:p>
            <a:pPr lvl="1" algn="just" rtl="1"/>
            <a:r>
              <a:rPr lang="fa-IR" dirty="0" smtClean="0"/>
              <a:t> </a:t>
            </a:r>
            <a:r>
              <a:rPr lang="fa-IR" dirty="0"/>
              <a:t>فاضلابهاي توليدي نيز، در دسته پسابها، قرار مي گيرد.</a:t>
            </a:r>
            <a:endParaRPr lang="en-US" dirty="0"/>
          </a:p>
        </p:txBody>
      </p:sp>
    </p:spTree>
    <p:extLst>
      <p:ext uri="{BB962C8B-B14F-4D97-AF65-F5344CB8AC3E}">
        <p14:creationId xmlns:p14="http://schemas.microsoft.com/office/powerpoint/2010/main" val="4198475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srcRect r="3839" b="41142"/>
          <a:stretch/>
        </p:blipFill>
        <p:spPr>
          <a:xfrm>
            <a:off x="1402495" y="-13447"/>
            <a:ext cx="10188869" cy="6565930"/>
          </a:xfrm>
          <a:prstGeom prst="rect">
            <a:avLst/>
          </a:prstGeom>
        </p:spPr>
      </p:pic>
      <p:pic>
        <p:nvPicPr>
          <p:cNvPr id="3" name="Picture 2"/>
          <p:cNvPicPr>
            <a:picLocks noChangeAspect="1"/>
          </p:cNvPicPr>
          <p:nvPr/>
        </p:nvPicPr>
        <p:blipFill>
          <a:blip r:embed="rId3"/>
          <a:stretch>
            <a:fillRect/>
          </a:stretch>
        </p:blipFill>
        <p:spPr>
          <a:xfrm>
            <a:off x="10435365" y="887506"/>
            <a:ext cx="1720293" cy="1695926"/>
          </a:xfrm>
          <a:prstGeom prst="rect">
            <a:avLst/>
          </a:prstGeom>
        </p:spPr>
      </p:pic>
      <p:pic>
        <p:nvPicPr>
          <p:cNvPr id="5" name="Picture 4"/>
          <p:cNvPicPr>
            <a:picLocks noChangeAspect="1"/>
          </p:cNvPicPr>
          <p:nvPr/>
        </p:nvPicPr>
        <p:blipFill>
          <a:blip r:embed="rId4"/>
          <a:stretch>
            <a:fillRect/>
          </a:stretch>
        </p:blipFill>
        <p:spPr>
          <a:xfrm>
            <a:off x="10922206" y="2906486"/>
            <a:ext cx="1233452" cy="1629774"/>
          </a:xfrm>
          <a:prstGeom prst="rect">
            <a:avLst/>
          </a:prstGeom>
        </p:spPr>
      </p:pic>
      <p:pic>
        <p:nvPicPr>
          <p:cNvPr id="6" name="Picture 5"/>
          <p:cNvPicPr>
            <a:picLocks noChangeAspect="1"/>
          </p:cNvPicPr>
          <p:nvPr/>
        </p:nvPicPr>
        <p:blipFill>
          <a:blip r:embed="rId5"/>
          <a:stretch>
            <a:fillRect/>
          </a:stretch>
        </p:blipFill>
        <p:spPr>
          <a:xfrm>
            <a:off x="359527" y="3229758"/>
            <a:ext cx="1426923" cy="1783654"/>
          </a:xfrm>
          <a:prstGeom prst="rect">
            <a:avLst/>
          </a:prstGeom>
        </p:spPr>
      </p:pic>
      <p:pic>
        <p:nvPicPr>
          <p:cNvPr id="7" name="Picture 6"/>
          <p:cNvPicPr>
            <a:picLocks noChangeAspect="1"/>
          </p:cNvPicPr>
          <p:nvPr/>
        </p:nvPicPr>
        <p:blipFill>
          <a:blip r:embed="rId6"/>
          <a:stretch>
            <a:fillRect/>
          </a:stretch>
        </p:blipFill>
        <p:spPr>
          <a:xfrm>
            <a:off x="141488" y="5013412"/>
            <a:ext cx="1915912" cy="1915912"/>
          </a:xfrm>
          <a:prstGeom prst="rect">
            <a:avLst/>
          </a:prstGeom>
        </p:spPr>
      </p:pic>
    </p:spTree>
    <p:extLst>
      <p:ext uri="{BB962C8B-B14F-4D97-AF65-F5344CB8AC3E}">
        <p14:creationId xmlns:p14="http://schemas.microsoft.com/office/powerpoint/2010/main" val="144212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58076" r="3839"/>
          <a:stretch/>
        </p:blipFill>
        <p:spPr>
          <a:xfrm>
            <a:off x="629603" y="1371600"/>
            <a:ext cx="11310009" cy="5191378"/>
          </a:xfrm>
          <a:prstGeom prst="rect">
            <a:avLst/>
          </a:prstGeom>
        </p:spPr>
      </p:pic>
      <p:pic>
        <p:nvPicPr>
          <p:cNvPr id="5" name="Picture 4"/>
          <p:cNvPicPr>
            <a:picLocks noChangeAspect="1"/>
          </p:cNvPicPr>
          <p:nvPr/>
        </p:nvPicPr>
        <p:blipFill>
          <a:blip r:embed="rId3"/>
          <a:stretch>
            <a:fillRect/>
          </a:stretch>
        </p:blipFill>
        <p:spPr>
          <a:xfrm>
            <a:off x="10286907" y="-204626"/>
            <a:ext cx="2133785" cy="2145978"/>
          </a:xfrm>
          <a:prstGeom prst="rect">
            <a:avLst/>
          </a:prstGeom>
        </p:spPr>
      </p:pic>
      <p:sp>
        <p:nvSpPr>
          <p:cNvPr id="2" name="Title 1"/>
          <p:cNvSpPr>
            <a:spLocks noGrp="1"/>
          </p:cNvSpPr>
          <p:nvPr>
            <p:ph type="title"/>
          </p:nvPr>
        </p:nvSpPr>
        <p:spPr/>
        <p:txBody>
          <a:bodyPr/>
          <a:lstStyle/>
          <a:p>
            <a:endParaRPr lang="fa-IR" dirty="0"/>
          </a:p>
        </p:txBody>
      </p:sp>
      <p:pic>
        <p:nvPicPr>
          <p:cNvPr id="6" name="Content Placeholder 3"/>
          <p:cNvPicPr>
            <a:picLocks noChangeAspect="1"/>
          </p:cNvPicPr>
          <p:nvPr/>
        </p:nvPicPr>
        <p:blipFill>
          <a:blip r:embed="rId4"/>
          <a:stretch>
            <a:fillRect/>
          </a:stretch>
        </p:blipFill>
        <p:spPr>
          <a:xfrm>
            <a:off x="0" y="1729715"/>
            <a:ext cx="1634836" cy="1428494"/>
          </a:xfrm>
          <a:prstGeom prst="rect">
            <a:avLst/>
          </a:prstGeom>
        </p:spPr>
      </p:pic>
      <p:pic>
        <p:nvPicPr>
          <p:cNvPr id="7" name="Picture 6"/>
          <p:cNvPicPr>
            <a:picLocks noChangeAspect="1"/>
          </p:cNvPicPr>
          <p:nvPr/>
        </p:nvPicPr>
        <p:blipFill>
          <a:blip r:embed="rId5"/>
          <a:stretch>
            <a:fillRect/>
          </a:stretch>
        </p:blipFill>
        <p:spPr>
          <a:xfrm>
            <a:off x="10315493" y="2898992"/>
            <a:ext cx="1726739" cy="1726739"/>
          </a:xfrm>
          <a:prstGeom prst="rect">
            <a:avLst/>
          </a:prstGeom>
        </p:spPr>
      </p:pic>
      <p:pic>
        <p:nvPicPr>
          <p:cNvPr id="8" name="Picture 7"/>
          <p:cNvPicPr>
            <a:picLocks noChangeAspect="1"/>
          </p:cNvPicPr>
          <p:nvPr/>
        </p:nvPicPr>
        <p:blipFill>
          <a:blip r:embed="rId6"/>
          <a:stretch>
            <a:fillRect/>
          </a:stretch>
        </p:blipFill>
        <p:spPr>
          <a:xfrm>
            <a:off x="10458156" y="4373098"/>
            <a:ext cx="1441411" cy="1441411"/>
          </a:xfrm>
          <a:prstGeom prst="rect">
            <a:avLst/>
          </a:prstGeom>
        </p:spPr>
      </p:pic>
      <p:pic>
        <p:nvPicPr>
          <p:cNvPr id="9" name="Picture 8"/>
          <p:cNvPicPr>
            <a:picLocks noChangeAspect="1"/>
          </p:cNvPicPr>
          <p:nvPr/>
        </p:nvPicPr>
        <p:blipFill>
          <a:blip r:embed="rId7"/>
          <a:stretch>
            <a:fillRect/>
          </a:stretch>
        </p:blipFill>
        <p:spPr>
          <a:xfrm>
            <a:off x="-46650" y="4625731"/>
            <a:ext cx="1352506" cy="1352506"/>
          </a:xfrm>
          <a:prstGeom prst="rect">
            <a:avLst/>
          </a:prstGeom>
        </p:spPr>
      </p:pic>
    </p:spTree>
    <p:extLst>
      <p:ext uri="{BB962C8B-B14F-4D97-AF65-F5344CB8AC3E}">
        <p14:creationId xmlns:p14="http://schemas.microsoft.com/office/powerpoint/2010/main" val="177887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21510" y="1001028"/>
            <a:ext cx="8382232" cy="4715006"/>
          </a:xfrm>
          <a:prstGeom prst="rect">
            <a:avLst/>
          </a:prstGeom>
        </p:spPr>
      </p:pic>
    </p:spTree>
    <p:extLst>
      <p:ext uri="{BB962C8B-B14F-4D97-AF65-F5344CB8AC3E}">
        <p14:creationId xmlns:p14="http://schemas.microsoft.com/office/powerpoint/2010/main" val="2567342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 </a:t>
            </a:r>
            <a:endParaRPr lang="fa-IR" dirty="0"/>
          </a:p>
        </p:txBody>
      </p:sp>
      <p:sp>
        <p:nvSpPr>
          <p:cNvPr id="3" name="Content Placeholder 2"/>
          <p:cNvSpPr>
            <a:spLocks noGrp="1"/>
          </p:cNvSpPr>
          <p:nvPr>
            <p:ph idx="1"/>
          </p:nvPr>
        </p:nvSpPr>
        <p:spPr/>
        <p:txBody>
          <a:bodyPr/>
          <a:lstStyle/>
          <a:p>
            <a:r>
              <a:rPr lang="fa-IR" dirty="0" smtClean="0"/>
              <a:t>پسماند تا قبل از جمع آوری باید در محلی مخصوص این امر در محل کار ذخیره شود</a:t>
            </a:r>
          </a:p>
          <a:p>
            <a:r>
              <a:rPr lang="fa-IR" dirty="0" smtClean="0"/>
              <a:t>کیسه ها و ظروف  پسماند کلینیکی  در انتظار برای جمع آوری باید در وسیله ای مشابه زیر با درب محکم نگهداری شود</a:t>
            </a:r>
          </a:p>
          <a:p>
            <a:endParaRPr lang="fa-IR" dirty="0"/>
          </a:p>
        </p:txBody>
      </p:sp>
      <p:pic>
        <p:nvPicPr>
          <p:cNvPr id="5" name="Picture 4"/>
          <p:cNvPicPr>
            <a:picLocks noChangeAspect="1"/>
          </p:cNvPicPr>
          <p:nvPr/>
        </p:nvPicPr>
        <p:blipFill>
          <a:blip r:embed="rId2"/>
          <a:stretch>
            <a:fillRect/>
          </a:stretch>
        </p:blipFill>
        <p:spPr>
          <a:xfrm>
            <a:off x="838200" y="2959913"/>
            <a:ext cx="3645840" cy="3730136"/>
          </a:xfrm>
          <a:prstGeom prst="rect">
            <a:avLst/>
          </a:prstGeom>
        </p:spPr>
      </p:pic>
    </p:spTree>
    <p:extLst>
      <p:ext uri="{BB962C8B-B14F-4D97-AF65-F5344CB8AC3E}">
        <p14:creationId xmlns:p14="http://schemas.microsoft.com/office/powerpoint/2010/main" val="1171989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اهمیت </a:t>
            </a:r>
            <a:endParaRPr lang="fa-IR" dirty="0"/>
          </a:p>
        </p:txBody>
      </p:sp>
      <p:sp>
        <p:nvSpPr>
          <p:cNvPr id="3" name="Content Placeholder 2"/>
          <p:cNvSpPr>
            <a:spLocks noGrp="1"/>
          </p:cNvSpPr>
          <p:nvPr>
            <p:ph idx="1"/>
          </p:nvPr>
        </p:nvSpPr>
        <p:spPr/>
        <p:txBody>
          <a:bodyPr/>
          <a:lstStyle/>
          <a:p>
            <a:pPr algn="just" rtl="1"/>
            <a:r>
              <a:rPr lang="fa-IR" dirty="0" smtClean="0"/>
              <a:t>طبق قوانین دندانپزشک یک تولید کنند زباله  شناخته شده است</a:t>
            </a:r>
          </a:p>
          <a:p>
            <a:pPr algn="just" rtl="1"/>
            <a:r>
              <a:rPr lang="fa-IR" dirty="0" smtClean="0"/>
              <a:t>به عنوان یک کارفرما دندانپزشک موظف است  تا تمام اعضا تیم دندانپزشکی،بیماران وکارکنان شهرداری را از اکسپوژر به مواد خطرناک حفاظت کند</a:t>
            </a:r>
          </a:p>
          <a:p>
            <a:pPr algn="just" rtl="1"/>
            <a:r>
              <a:rPr lang="fa-IR" dirty="0" smtClean="0"/>
              <a:t>دندانپزشک باید برای مطب خود قوانینی در رابطه با چگونگی مدیریت پسماند فراهم کند و فردی را به عنوان  مسوول نظارت بر اجرای آن منصوب کند</a:t>
            </a:r>
          </a:p>
          <a:p>
            <a:pPr lvl="1" algn="just" rtl="1"/>
            <a:r>
              <a:rPr lang="fa-IR" dirty="0" smtClean="0"/>
              <a:t>جداکردن  زباله های خطرناک از غیر خطرناک، حمل ونقل به محل نگهداری،جمع آوری زباله،نگهداری سوابق</a:t>
            </a:r>
          </a:p>
          <a:p>
            <a:pPr algn="r" rtl="1"/>
            <a:endParaRPr lang="fa-IR" dirty="0"/>
          </a:p>
        </p:txBody>
      </p:sp>
    </p:spTree>
    <p:extLst>
      <p:ext uri="{BB962C8B-B14F-4D97-AF65-F5344CB8AC3E}">
        <p14:creationId xmlns:p14="http://schemas.microsoft.com/office/powerpoint/2010/main" val="427664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چه دلیل افراد به آنچه در </a:t>
            </a:r>
            <a:r>
              <a:rPr lang="fa-IR" dirty="0" smtClean="0"/>
              <a:t>اینباره </a:t>
            </a:r>
            <a:r>
              <a:rPr lang="fa-IR" dirty="0"/>
              <a:t>می‌دانند، عمل نمی‌کنند </a:t>
            </a:r>
            <a:endParaRPr lang="en-US" dirty="0"/>
          </a:p>
        </p:txBody>
      </p:sp>
      <p:sp>
        <p:nvSpPr>
          <p:cNvPr id="3" name="Content Placeholder 2"/>
          <p:cNvSpPr>
            <a:spLocks noGrp="1"/>
          </p:cNvSpPr>
          <p:nvPr>
            <p:ph idx="1"/>
          </p:nvPr>
        </p:nvSpPr>
        <p:spPr/>
        <p:txBody>
          <a:bodyPr>
            <a:normAutofit fontScale="92500"/>
          </a:bodyPr>
          <a:lstStyle/>
          <a:p>
            <a:pPr algn="just" rtl="1"/>
            <a:r>
              <a:rPr lang="fa-IR" dirty="0"/>
              <a:t>فقدان آگاهی و دانش زیست </a:t>
            </a:r>
            <a:r>
              <a:rPr lang="fa-IR" dirty="0" smtClean="0"/>
              <a:t>محیطی</a:t>
            </a:r>
          </a:p>
          <a:p>
            <a:pPr lvl="1" algn="just" rtl="1"/>
            <a:r>
              <a:rPr lang="fa-IR" dirty="0"/>
              <a:t>بین رفتارهای حفاظتی از محیط زیست و دانش و آگاهی افراد رابطهٔ مستقیمی وجود دارد</a:t>
            </a:r>
            <a:r>
              <a:rPr lang="fa-IR" dirty="0" smtClean="0"/>
              <a:t>،</a:t>
            </a:r>
          </a:p>
          <a:p>
            <a:pPr algn="just" rtl="1"/>
            <a:r>
              <a:rPr lang="fa-IR" dirty="0"/>
              <a:t>مهم‌ندانستن و بی‌توجهی به </a:t>
            </a:r>
            <a:r>
              <a:rPr lang="fa-IR" dirty="0" smtClean="0"/>
              <a:t>آینده</a:t>
            </a:r>
          </a:p>
          <a:p>
            <a:pPr lvl="1" algn="just" rtl="1"/>
            <a:r>
              <a:rPr lang="fa-IR" dirty="0"/>
              <a:t>به‌عنوان نمونه می‌بینیم در سطح فردی، از لامپ پرمصرف استفاده می‌کنند، از عایق‌سازی منزل خودداری می‌کنند، در مصرف انرژی‌های گرمایشی و سرمایشی صرفه‌جویی </a:t>
            </a:r>
            <a:r>
              <a:rPr lang="fa-IR" dirty="0" smtClean="0"/>
              <a:t>نمی‌کنند</a:t>
            </a:r>
          </a:p>
          <a:p>
            <a:pPr algn="just" rtl="1"/>
            <a:r>
              <a:rPr lang="fa-IR" dirty="0"/>
              <a:t>مصرف‌گرایی </a:t>
            </a:r>
            <a:r>
              <a:rPr lang="fa-IR" dirty="0" smtClean="0"/>
              <a:t>مفرط</a:t>
            </a:r>
          </a:p>
          <a:p>
            <a:pPr lvl="1" algn="just" rtl="1"/>
            <a:r>
              <a:rPr lang="fa-IR" dirty="0"/>
              <a:t>امروزه برخی افراد، هویت و ارزش خود را براساس دارایی‌ها و تجملات مادی‌شان توصیف </a:t>
            </a:r>
            <a:r>
              <a:rPr lang="fa-IR" dirty="0" smtClean="0"/>
              <a:t>می‌کنند</a:t>
            </a:r>
          </a:p>
          <a:p>
            <a:pPr algn="just" rtl="1"/>
            <a:r>
              <a:rPr lang="fa-IR" dirty="0" smtClean="0"/>
              <a:t>خودمداری</a:t>
            </a:r>
          </a:p>
          <a:p>
            <a:pPr lvl="1" algn="just" rtl="1"/>
            <a:r>
              <a:rPr lang="fa-IR" dirty="0"/>
              <a:t>به طور عمومی، افراد اطلاعات را به شیوه‌ای دریافت و ادراک می‌کنند که باعث ایجاد احساس مثبت دربارهٔ خودشان شود</a:t>
            </a:r>
            <a:r>
              <a:rPr lang="fa-IR" dirty="0" smtClean="0"/>
              <a:t>.</a:t>
            </a:r>
          </a:p>
          <a:p>
            <a:pPr lvl="1" algn="just" rtl="1"/>
            <a:r>
              <a:rPr lang="fa-IR" dirty="0"/>
              <a:t>به طور نمونه کشورهای پیشرفته را به‌خاطر آلاینده‌های صنعتی سرزنش می‌کند</a:t>
            </a:r>
            <a:endParaRPr lang="en-US" dirty="0"/>
          </a:p>
        </p:txBody>
      </p:sp>
    </p:spTree>
    <p:extLst>
      <p:ext uri="{BB962C8B-B14F-4D97-AF65-F5344CB8AC3E}">
        <p14:creationId xmlns:p14="http://schemas.microsoft.com/office/powerpoint/2010/main" val="2432351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p:txBody>
          <a:bodyPr/>
          <a:lstStyle/>
          <a:p>
            <a:pPr algn="just" rtl="1"/>
            <a:r>
              <a:rPr lang="fa-IR" dirty="0"/>
              <a:t>چراکه رفتارهای خود را نادیده می‌گیرد یا آن‌ها را علت تخریب محیط زیست نمی‌داند. همچنین فرد، برای تقویت احساسات مثبت به خود، دست به رفتارهایی می‌زند که گرچه در عمل اهمیت چندانی ندارند، تصور می‌کند نقش او در حفظ محیط زیست پررنگ است؛ برای مثال در ذهن خود به طور دائم نگران محیط زیست است و در عین حال که از وسایل نقلیهٔ شخصی، به جای وسایل نقلیهٔ عمومی، استفاده می‌کند، دیگران را به خاطر رفتارهای تخریب‌گر محیطی دیگر، سرزنش می‌کند</a:t>
            </a:r>
            <a:endParaRPr lang="en-US" dirty="0"/>
          </a:p>
        </p:txBody>
      </p:sp>
    </p:spTree>
    <p:extLst>
      <p:ext uri="{BB962C8B-B14F-4D97-AF65-F5344CB8AC3E}">
        <p14:creationId xmlns:p14="http://schemas.microsoft.com/office/powerpoint/2010/main" val="209465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p:txBody>
          <a:bodyPr/>
          <a:lstStyle/>
          <a:p>
            <a:pPr algn="just" rtl="1"/>
            <a:r>
              <a:rPr lang="fa-IR" dirty="0"/>
              <a:t>هم‌نوایی و لوث </a:t>
            </a:r>
            <a:r>
              <a:rPr lang="fa-IR" dirty="0" smtClean="0"/>
              <a:t>مسئولیت</a:t>
            </a:r>
            <a:endParaRPr lang="en-US" dirty="0" smtClean="0"/>
          </a:p>
          <a:p>
            <a:pPr lvl="1" algn="just" rtl="1"/>
            <a:r>
              <a:rPr lang="fa-IR" dirty="0"/>
              <a:t>وقتی فردی می‌بیند دیگران به‌آسانی رفتارهایی را انجام می‌دهند که باعث تخریب محیط زیست می‌شود، او نیز این رفتار را به‌راحتی انجام می‌دهد</a:t>
            </a:r>
            <a:r>
              <a:rPr lang="fa-IR" dirty="0" smtClean="0"/>
              <a:t>.</a:t>
            </a:r>
            <a:endParaRPr lang="en-US" dirty="0" smtClean="0"/>
          </a:p>
          <a:p>
            <a:pPr lvl="1" algn="just" rtl="1"/>
            <a:r>
              <a:rPr lang="fa-IR" dirty="0"/>
              <a:t>مثلاً وقتی فرد می‌بیند شخصی به تخریب محیط زیست برخاسته است، برای جلوگیری از این عمل، اقدامی نمی‌کند، چراکه معتقد است گروه یا سازمان‌های دیگر متولی این مسئله هستند. در این صورت فرد حتی حاضر به جمع‌آوری زباله‌هایی که خود تولید کرده نیست و مسئولیت آن را به شهرداری می‌سپارد</a:t>
            </a:r>
            <a:endParaRPr lang="en-US" dirty="0"/>
          </a:p>
        </p:txBody>
      </p:sp>
    </p:spTree>
    <p:extLst>
      <p:ext uri="{BB962C8B-B14F-4D97-AF65-F5344CB8AC3E}">
        <p14:creationId xmlns:p14="http://schemas.microsoft.com/office/powerpoint/2010/main" val="2926583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توجه</a:t>
            </a:r>
            <a:endParaRPr lang="en-US" dirty="0"/>
          </a:p>
        </p:txBody>
      </p:sp>
      <p:sp>
        <p:nvSpPr>
          <p:cNvPr id="3" name="Content Placeholder 2"/>
          <p:cNvSpPr>
            <a:spLocks noGrp="1"/>
          </p:cNvSpPr>
          <p:nvPr>
            <p:ph idx="1"/>
          </p:nvPr>
        </p:nvSpPr>
        <p:spPr/>
        <p:txBody>
          <a:bodyPr/>
          <a:lstStyle/>
          <a:p>
            <a:pPr algn="just" rtl="1"/>
            <a:r>
              <a:rPr lang="fa-IR" dirty="0"/>
              <a:t>در کودکی می خواستم دنیا را تغییر دهم. بزرگتر که شدم متوجه شدم که تغییر دادن دنیا خیلی سخت است، بنابراین تلاش کردم تا مملکتم را تغییر دهم. وقتی فهمیدم که قادر به این کار نیستم، به فکر تغییر ساکنان شهر خود افتادم. ولی به عنوان یک فرد میانسال دریافتم که این تغییر نیز غیرممکن است. پس تلاش کردم که حداقل خانواده خود را تغییر دهم. حال که پیر و فرسوده هستم متوجه شده ام تنها چیزی که می توانم تغییر دهم خودم هستم و ناگهان فهمیدم اگر از همان ابتدا در خودم تغییر ایجاد می کردم می توانستم روی خانواده ام تاثیر بگذارم. سپس من و خانواده ام می توانستیم روی ساکنان شهرمان تاثیر بگذاریم و به همین ترتیب تغییر در مملکت و در نهایت تغییر در دنیا انجام می گرفت</a:t>
            </a:r>
            <a:endParaRPr lang="en-US" dirty="0"/>
          </a:p>
        </p:txBody>
      </p:sp>
    </p:spTree>
    <p:extLst>
      <p:ext uri="{BB962C8B-B14F-4D97-AF65-F5344CB8AC3E}">
        <p14:creationId xmlns:p14="http://schemas.microsoft.com/office/powerpoint/2010/main" val="928944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انواع پسماند:بر حسب منابع توليد </a:t>
            </a:r>
            <a:r>
              <a:rPr lang="fa-IR" dirty="0" smtClean="0"/>
              <a:t>كننده </a:t>
            </a:r>
            <a:r>
              <a:rPr lang="fa-IR" dirty="0"/>
              <a:t>آن</a:t>
            </a:r>
            <a:endParaRPr lang="en-US" dirty="0"/>
          </a:p>
        </p:txBody>
      </p:sp>
      <p:sp>
        <p:nvSpPr>
          <p:cNvPr id="3" name="Content Placeholder 2"/>
          <p:cNvSpPr>
            <a:spLocks noGrp="1"/>
          </p:cNvSpPr>
          <p:nvPr>
            <p:ph idx="1"/>
          </p:nvPr>
        </p:nvSpPr>
        <p:spPr/>
        <p:txBody>
          <a:bodyPr>
            <a:normAutofit/>
          </a:bodyPr>
          <a:lstStyle/>
          <a:p>
            <a:pPr algn="just" rtl="1"/>
            <a:r>
              <a:rPr lang="fa-IR" dirty="0" smtClean="0">
                <a:solidFill>
                  <a:srgbClr val="FF0000"/>
                </a:solidFill>
              </a:rPr>
              <a:t>پسماند </a:t>
            </a:r>
            <a:r>
              <a:rPr lang="fa-IR" dirty="0">
                <a:solidFill>
                  <a:srgbClr val="FF0000"/>
                </a:solidFill>
              </a:rPr>
              <a:t>هاي </a:t>
            </a:r>
            <a:r>
              <a:rPr lang="fa-IR" dirty="0" smtClean="0">
                <a:solidFill>
                  <a:srgbClr val="FF0000"/>
                </a:solidFill>
              </a:rPr>
              <a:t>عادي:به </a:t>
            </a:r>
            <a:r>
              <a:rPr lang="fa-IR" dirty="0"/>
              <a:t>صورت معمول از فعاليتهاي روزمره انسانها در شهرها، روستاها و خارج از آنها توليد مي شود و شامل نخاله هاي ساختماني و زباله هاي خانگي مي گردد. </a:t>
            </a:r>
            <a:endParaRPr lang="fa-IR" dirty="0" smtClean="0"/>
          </a:p>
          <a:p>
            <a:pPr lvl="2" algn="just" rtl="1"/>
            <a:r>
              <a:rPr lang="fa-IR" sz="2800" dirty="0" smtClean="0"/>
              <a:t> </a:t>
            </a:r>
            <a:r>
              <a:rPr lang="fa-IR" sz="2800" dirty="0"/>
              <a:t>پسماند تر </a:t>
            </a:r>
            <a:r>
              <a:rPr lang="fa-IR" sz="2800" dirty="0" smtClean="0"/>
              <a:t>: به </a:t>
            </a:r>
            <a:r>
              <a:rPr lang="fa-IR" sz="2800" dirty="0"/>
              <a:t>آن پسماند آلي، ارگانيك يا فساد پذير نیز میگویند شامل پسماند هاي مواد غذايي مثل پس مانده های غذا، پوست میوه و سبزیجات، روغن‏های خوراکی سوخته و فاسد شده، تفاله چای و همچنین پسماندهای باغبانی و فضای سبز می باشد</a:t>
            </a:r>
            <a:r>
              <a:rPr lang="fa-IR" sz="2800" dirty="0" smtClean="0"/>
              <a:t>.</a:t>
            </a:r>
          </a:p>
          <a:p>
            <a:pPr lvl="3" algn="just" rtl="1"/>
            <a:r>
              <a:rPr lang="fa-IR" sz="2800" dirty="0" smtClean="0"/>
              <a:t> به </a:t>
            </a:r>
            <a:r>
              <a:rPr lang="fa-IR" sz="2800" dirty="0"/>
              <a:t>دليل تخمير و فساد سريع، بوهاي نامطبوع توليد كرده و محل مناسبي براي رشد و تكثير مگس و ساير حشرات و جوندگان است </a:t>
            </a:r>
            <a:endParaRPr lang="fa-IR" sz="2800" dirty="0" smtClean="0"/>
          </a:p>
          <a:p>
            <a:pPr lvl="3" algn="just" rtl="1"/>
            <a:r>
              <a:rPr lang="fa-IR" sz="2800" dirty="0" smtClean="0"/>
              <a:t>به </a:t>
            </a:r>
            <a:r>
              <a:rPr lang="fa-IR" sz="2800" dirty="0"/>
              <a:t>دليل قابليت تهيه كود از آن (كمپوست) از اهميت به سزایی برخوردار می باشد</a:t>
            </a:r>
            <a:r>
              <a:rPr lang="fa-IR" sz="2800" dirty="0" smtClean="0"/>
              <a:t>. </a:t>
            </a:r>
          </a:p>
        </p:txBody>
      </p:sp>
    </p:spTree>
    <p:extLst>
      <p:ext uri="{BB962C8B-B14F-4D97-AF65-F5344CB8AC3E}">
        <p14:creationId xmlns:p14="http://schemas.microsoft.com/office/powerpoint/2010/main" val="2881731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 زباله </a:t>
            </a:r>
            <a:r>
              <a:rPr lang="en-US" dirty="0" smtClean="0"/>
              <a:t> </a:t>
            </a:r>
            <a:r>
              <a:rPr lang="fa-IR" dirty="0" smtClean="0"/>
              <a:t>تر</a:t>
            </a:r>
            <a:endParaRPr lang="en-US" dirty="0"/>
          </a:p>
        </p:txBody>
      </p:sp>
      <p:sp>
        <p:nvSpPr>
          <p:cNvPr id="3" name="Content Placeholder 2"/>
          <p:cNvSpPr>
            <a:spLocks noGrp="1"/>
          </p:cNvSpPr>
          <p:nvPr>
            <p:ph idx="1"/>
          </p:nvPr>
        </p:nvSpPr>
        <p:spPr/>
        <p:txBody>
          <a:bodyPr/>
          <a:lstStyle/>
          <a:p>
            <a:pPr algn="just" rtl="1"/>
            <a:r>
              <a:rPr lang="fa-IR" dirty="0">
                <a:solidFill>
                  <a:srgbClr val="FF0000"/>
                </a:solidFill>
              </a:rPr>
              <a:t>شیرابه </a:t>
            </a:r>
            <a:r>
              <a:rPr lang="fa-IR" dirty="0"/>
              <a:t>عبارت است از مایعی بد بو به رنگ قهوه ای تیره که از داخل </a:t>
            </a:r>
            <a:r>
              <a:rPr lang="fa-IR" dirty="0" smtClean="0"/>
              <a:t>مواد</a:t>
            </a:r>
            <a:r>
              <a:rPr lang="en-US" dirty="0" smtClean="0"/>
              <a:t> </a:t>
            </a:r>
            <a:r>
              <a:rPr lang="fa-IR" dirty="0" smtClean="0"/>
              <a:t>زائد </a:t>
            </a:r>
            <a:r>
              <a:rPr lang="fa-IR" dirty="0"/>
              <a:t>به خارج تراوش کرده و حاوی مواد محلول ومعلق می </a:t>
            </a:r>
            <a:r>
              <a:rPr lang="fa-IR" dirty="0" smtClean="0"/>
              <a:t>باشد.</a:t>
            </a:r>
          </a:p>
          <a:p>
            <a:pPr algn="just" rtl="1"/>
            <a:r>
              <a:rPr lang="fa-IR" dirty="0" smtClean="0"/>
              <a:t>از هر تن زباله حدود ۴۰۰ تا ۶۰۰ ليتر شيرابه تولید مي شود كه خطر اصلي آن در مراكز دفن</a:t>
            </a:r>
            <a:r>
              <a:rPr lang="fa-IR" dirty="0"/>
              <a:t>، نفوذ اين مايع به آب‌هاي زيرزميني، خاك و چاه‌هاي اطراف مي‌باشد</a:t>
            </a:r>
          </a:p>
          <a:p>
            <a:pPr algn="just" rtl="1"/>
            <a:r>
              <a:rPr lang="fa-IR" dirty="0"/>
              <a:t>وجود موادي چون فلزات سنگین، مواد سمي و مواد آلی با غلظت‌هاي زياد، ازعوامل آلودگي شيرابه است</a:t>
            </a:r>
          </a:p>
          <a:p>
            <a:pPr algn="just" rtl="1"/>
            <a:r>
              <a:rPr lang="fa-IR" dirty="0"/>
              <a:t>شیرابه زباله علاوه بر آلودگی‌های زیست محیطی به دلیل ايجاد محیط اسیدی خسارت زيادي به خودروهای حمل زباله و ماشین آلات و تجهیزات ديگر نیز وارد مي نمايد</a:t>
            </a:r>
          </a:p>
          <a:p>
            <a:pPr algn="r" rtl="1"/>
            <a:endParaRPr lang="en-US" dirty="0"/>
          </a:p>
        </p:txBody>
      </p:sp>
    </p:spTree>
    <p:extLst>
      <p:ext uri="{BB962C8B-B14F-4D97-AF65-F5344CB8AC3E}">
        <p14:creationId xmlns:p14="http://schemas.microsoft.com/office/powerpoint/2010/main" val="3430620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2480" y="-2873"/>
            <a:ext cx="12244479" cy="7420482"/>
          </a:xfrm>
          <a:prstGeom prst="rect">
            <a:avLst/>
          </a:prstGeom>
        </p:spPr>
      </p:pic>
    </p:spTree>
    <p:extLst>
      <p:ext uri="{BB962C8B-B14F-4D97-AF65-F5344CB8AC3E}">
        <p14:creationId xmlns:p14="http://schemas.microsoft.com/office/powerpoint/2010/main" val="2971033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p:txBody>
          <a:bodyPr/>
          <a:lstStyle/>
          <a:p>
            <a:pPr algn="just" rtl="1"/>
            <a:r>
              <a:rPr lang="fa-IR" dirty="0"/>
              <a:t>پسماند </a:t>
            </a:r>
            <a:r>
              <a:rPr lang="fa-IR" dirty="0" smtClean="0"/>
              <a:t>خشک</a:t>
            </a:r>
          </a:p>
          <a:p>
            <a:pPr lvl="1" algn="just" rtl="1"/>
            <a:r>
              <a:rPr lang="fa-IR" dirty="0"/>
              <a:t>پسماندهای خشک به ویژه کاغذ، مقوا، پلاستیک، فلزات و شیشه از ارزش اقتصادی و زیست محیطی برخوردار بوده و در صورت تفکیک، در واحدها و کارخانجات بازیافت به محصولاتی با کاربردهای مشابه و یا جدید تبدیل می شوند تا از اتلاف منابع و سرمایه های ملی جلوگیری به عمل آید. </a:t>
            </a:r>
            <a:endParaRPr lang="fa-IR" dirty="0" smtClean="0"/>
          </a:p>
        </p:txBody>
      </p:sp>
      <p:pic>
        <p:nvPicPr>
          <p:cNvPr id="4" name="Picture 3"/>
          <p:cNvPicPr>
            <a:picLocks noChangeAspect="1"/>
          </p:cNvPicPr>
          <p:nvPr/>
        </p:nvPicPr>
        <p:blipFill>
          <a:blip r:embed="rId2"/>
          <a:stretch>
            <a:fillRect/>
          </a:stretch>
        </p:blipFill>
        <p:spPr>
          <a:xfrm>
            <a:off x="951212" y="4183553"/>
            <a:ext cx="4012673" cy="2674447"/>
          </a:xfrm>
          <a:prstGeom prst="rect">
            <a:avLst/>
          </a:prstGeom>
        </p:spPr>
      </p:pic>
    </p:spTree>
    <p:extLst>
      <p:ext uri="{BB962C8B-B14F-4D97-AF65-F5344CB8AC3E}">
        <p14:creationId xmlns:p14="http://schemas.microsoft.com/office/powerpoint/2010/main" val="953094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پسماندهاي کشاورزي</a:t>
            </a:r>
            <a:endParaRPr lang="en-US" dirty="0"/>
          </a:p>
        </p:txBody>
      </p:sp>
      <p:sp>
        <p:nvSpPr>
          <p:cNvPr id="3" name="Content Placeholder 2"/>
          <p:cNvSpPr>
            <a:spLocks noGrp="1"/>
          </p:cNvSpPr>
          <p:nvPr>
            <p:ph idx="1"/>
          </p:nvPr>
        </p:nvSpPr>
        <p:spPr/>
        <p:txBody>
          <a:bodyPr/>
          <a:lstStyle/>
          <a:p>
            <a:pPr algn="just" rtl="1"/>
            <a:r>
              <a:rPr lang="fa-IR" dirty="0"/>
              <a:t>به پسماند هاي ناشي از فعاليت هاي توليدي در بخش کشاورزي گفته مي شود. اين پسماندها شامل فضولات، لاشه حيوانات (دام، طيور و آبزيان)، محصولات کشاورزي فاسد يا غير قابل مصرف مي باشند</a:t>
            </a:r>
            <a:endParaRPr lang="en-US" dirty="0"/>
          </a:p>
        </p:txBody>
      </p:sp>
      <p:pic>
        <p:nvPicPr>
          <p:cNvPr id="4" name="Picture 3"/>
          <p:cNvPicPr>
            <a:picLocks noChangeAspect="1"/>
          </p:cNvPicPr>
          <p:nvPr/>
        </p:nvPicPr>
        <p:blipFill>
          <a:blip r:embed="rId2"/>
          <a:stretch>
            <a:fillRect/>
          </a:stretch>
        </p:blipFill>
        <p:spPr>
          <a:xfrm>
            <a:off x="334338" y="3504798"/>
            <a:ext cx="5631120" cy="3153427"/>
          </a:xfrm>
          <a:prstGeom prst="rect">
            <a:avLst/>
          </a:prstGeom>
        </p:spPr>
      </p:pic>
      <p:pic>
        <p:nvPicPr>
          <p:cNvPr id="5" name="Picture 4"/>
          <p:cNvPicPr>
            <a:picLocks noChangeAspect="1"/>
          </p:cNvPicPr>
          <p:nvPr/>
        </p:nvPicPr>
        <p:blipFill>
          <a:blip r:embed="rId3"/>
          <a:stretch>
            <a:fillRect/>
          </a:stretch>
        </p:blipFill>
        <p:spPr>
          <a:xfrm>
            <a:off x="6708006" y="3509976"/>
            <a:ext cx="4645794" cy="3148249"/>
          </a:xfrm>
          <a:prstGeom prst="rect">
            <a:avLst/>
          </a:prstGeom>
        </p:spPr>
      </p:pic>
    </p:spTree>
    <p:extLst>
      <p:ext uri="{BB962C8B-B14F-4D97-AF65-F5344CB8AC3E}">
        <p14:creationId xmlns:p14="http://schemas.microsoft.com/office/powerpoint/2010/main" val="2568999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پسماند هاي صنعتي</a:t>
            </a:r>
            <a:endParaRPr lang="en-US" dirty="0"/>
          </a:p>
        </p:txBody>
      </p:sp>
      <p:sp>
        <p:nvSpPr>
          <p:cNvPr id="3" name="Content Placeholder 2"/>
          <p:cNvSpPr>
            <a:spLocks noGrp="1"/>
          </p:cNvSpPr>
          <p:nvPr>
            <p:ph idx="1"/>
          </p:nvPr>
        </p:nvSpPr>
        <p:spPr/>
        <p:txBody>
          <a:bodyPr/>
          <a:lstStyle/>
          <a:p>
            <a:pPr algn="just" rtl="1"/>
            <a:r>
              <a:rPr lang="fa-IR" dirty="0"/>
              <a:t>به کليه پسماند هاي ناشي از فعاليت هاي صنعتي و معدني و پسماند هاي پالايشگاهي صنايع گاز، نفت و پتروشيمي و نيروگاهي و امثال آن گفته مي شود كه شامل براده ها، سرريزها، لجنهاي صنعتي و ... مي گردد</a:t>
            </a:r>
            <a:endParaRPr lang="en-US" dirty="0"/>
          </a:p>
        </p:txBody>
      </p:sp>
      <p:pic>
        <p:nvPicPr>
          <p:cNvPr id="4" name="Picture 3"/>
          <p:cNvPicPr>
            <a:picLocks noChangeAspect="1"/>
          </p:cNvPicPr>
          <p:nvPr/>
        </p:nvPicPr>
        <p:blipFill>
          <a:blip r:embed="rId2"/>
          <a:stretch>
            <a:fillRect/>
          </a:stretch>
        </p:blipFill>
        <p:spPr>
          <a:xfrm>
            <a:off x="72189" y="3064810"/>
            <a:ext cx="5693343" cy="3793190"/>
          </a:xfrm>
          <a:prstGeom prst="rect">
            <a:avLst/>
          </a:prstGeom>
        </p:spPr>
      </p:pic>
    </p:spTree>
    <p:extLst>
      <p:ext uri="{BB962C8B-B14F-4D97-AF65-F5344CB8AC3E}">
        <p14:creationId xmlns:p14="http://schemas.microsoft.com/office/powerpoint/2010/main" val="1068797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TotalTime>
  <Words>2163</Words>
  <Application>Microsoft Office PowerPoint</Application>
  <PresentationFormat>Widescreen</PresentationFormat>
  <Paragraphs>136</Paragraphs>
  <Slides>38</Slides>
  <Notes>0</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Calibri Light</vt:lpstr>
      <vt:lpstr>Times New Roman</vt:lpstr>
      <vt:lpstr>Office Theme</vt:lpstr>
      <vt:lpstr>1_Office Theme</vt:lpstr>
      <vt:lpstr>زباله دندانپزشکی</vt:lpstr>
      <vt:lpstr>PowerPoint Presentation</vt:lpstr>
      <vt:lpstr>زباله</vt:lpstr>
      <vt:lpstr>انواع پسماند:بر حسب منابع توليد كننده آن</vt:lpstr>
      <vt:lpstr>ادامه زباله  تر</vt:lpstr>
      <vt:lpstr>PowerPoint Presentation</vt:lpstr>
      <vt:lpstr>ادامه</vt:lpstr>
      <vt:lpstr>پسماندهاي کشاورزي</vt:lpstr>
      <vt:lpstr>پسماند هاي صنعتي</vt:lpstr>
      <vt:lpstr>پسماند خطرناک</vt:lpstr>
      <vt:lpstr>ادامه</vt:lpstr>
      <vt:lpstr>ضایعات الکترونیک</vt:lpstr>
      <vt:lpstr>PowerPoint Presentation</vt:lpstr>
      <vt:lpstr>ادامه</vt:lpstr>
      <vt:lpstr>پسماند هاي پزشکي</vt:lpstr>
      <vt:lpstr>زباله فضایی </vt:lpstr>
      <vt:lpstr>تولید زباله</vt:lpstr>
      <vt:lpstr>نقش شما</vt:lpstr>
      <vt:lpstr>چرا ابزار و سیاستهایی که مدیریت پایدار زباله را تشویق میکنند ضروری است</vt:lpstr>
      <vt:lpstr>اصول بنیادی مدیریت پایدار پسماند چیست</vt:lpstr>
      <vt:lpstr>PowerPoint Presentation</vt:lpstr>
      <vt:lpstr>ادامه</vt:lpstr>
      <vt:lpstr>ادامه</vt:lpstr>
      <vt:lpstr>ادامه</vt:lpstr>
      <vt:lpstr>Material or energy recovery</vt:lpstr>
      <vt:lpstr>دفن یا سوزاندن بدون تبدیل به انرژی</vt:lpstr>
      <vt:lpstr>تفکیک زباله</vt:lpstr>
      <vt:lpstr>مزایا</vt:lpstr>
      <vt:lpstr>در دندانپزشکی زباله خطرناک تولید میشود </vt:lpstr>
      <vt:lpstr>PowerPoint Presentation</vt:lpstr>
      <vt:lpstr>PowerPoint Presentation</vt:lpstr>
      <vt:lpstr>PowerPoint Presentation</vt:lpstr>
      <vt:lpstr>ادامه </vt:lpstr>
      <vt:lpstr>اهمیت </vt:lpstr>
      <vt:lpstr>چه دلیل افراد به آنچه در اینباره می‌دانند، عمل نمی‌کنند </vt:lpstr>
      <vt:lpstr>ادامه</vt:lpstr>
      <vt:lpstr>ادامه</vt:lpstr>
      <vt:lpstr>توجه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زباله دندانپزشکی</dc:title>
  <dc:creator>Windows User</dc:creator>
  <cp:lastModifiedBy>Windows User</cp:lastModifiedBy>
  <cp:revision>63</cp:revision>
  <dcterms:created xsi:type="dcterms:W3CDTF">2019-04-15T18:48:16Z</dcterms:created>
  <dcterms:modified xsi:type="dcterms:W3CDTF">2019-04-19T08:56:25Z</dcterms:modified>
</cp:coreProperties>
</file>