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8"/>
  </p:notesMasterIdLst>
  <p:sldIdLst>
    <p:sldId id="329" r:id="rId3"/>
    <p:sldId id="257" r:id="rId4"/>
    <p:sldId id="259" r:id="rId5"/>
    <p:sldId id="334" r:id="rId6"/>
    <p:sldId id="331" r:id="rId7"/>
    <p:sldId id="330" r:id="rId8"/>
    <p:sldId id="260" r:id="rId9"/>
    <p:sldId id="261" r:id="rId10"/>
    <p:sldId id="262" r:id="rId11"/>
    <p:sldId id="332" r:id="rId12"/>
    <p:sldId id="264" r:id="rId13"/>
    <p:sldId id="276" r:id="rId14"/>
    <p:sldId id="263" r:id="rId15"/>
    <p:sldId id="333" r:id="rId16"/>
    <p:sldId id="266" r:id="rId17"/>
    <p:sldId id="267" r:id="rId18"/>
    <p:sldId id="335" r:id="rId19"/>
    <p:sldId id="271" r:id="rId20"/>
    <p:sldId id="268" r:id="rId21"/>
    <p:sldId id="270" r:id="rId22"/>
    <p:sldId id="272" r:id="rId23"/>
    <p:sldId id="273" r:id="rId24"/>
    <p:sldId id="274" r:id="rId25"/>
    <p:sldId id="275" r:id="rId26"/>
    <p:sldId id="277" r:id="rId27"/>
    <p:sldId id="278" r:id="rId28"/>
    <p:sldId id="337" r:id="rId29"/>
    <p:sldId id="336" r:id="rId30"/>
    <p:sldId id="279" r:id="rId31"/>
    <p:sldId id="280" r:id="rId32"/>
    <p:sldId id="297" r:id="rId33"/>
    <p:sldId id="281" r:id="rId34"/>
    <p:sldId id="282" r:id="rId35"/>
    <p:sldId id="283" r:id="rId36"/>
    <p:sldId id="338" r:id="rId37"/>
    <p:sldId id="284" r:id="rId38"/>
    <p:sldId id="339" r:id="rId39"/>
    <p:sldId id="340" r:id="rId40"/>
    <p:sldId id="285" r:id="rId41"/>
    <p:sldId id="341" r:id="rId42"/>
    <p:sldId id="286" r:id="rId43"/>
    <p:sldId id="288" r:id="rId44"/>
    <p:sldId id="289" r:id="rId45"/>
    <p:sldId id="290" r:id="rId46"/>
    <p:sldId id="342" r:id="rId47"/>
    <p:sldId id="291" r:id="rId48"/>
    <p:sldId id="292" r:id="rId49"/>
    <p:sldId id="293" r:id="rId50"/>
    <p:sldId id="294" r:id="rId51"/>
    <p:sldId id="295" r:id="rId52"/>
    <p:sldId id="296" r:id="rId53"/>
    <p:sldId id="298" r:id="rId54"/>
    <p:sldId id="299" r:id="rId55"/>
    <p:sldId id="300" r:id="rId56"/>
    <p:sldId id="301" r:id="rId57"/>
    <p:sldId id="343" r:id="rId58"/>
    <p:sldId id="302" r:id="rId59"/>
    <p:sldId id="303" r:id="rId60"/>
    <p:sldId id="304" r:id="rId61"/>
    <p:sldId id="305" r:id="rId62"/>
    <p:sldId id="306" r:id="rId63"/>
    <p:sldId id="307" r:id="rId64"/>
    <p:sldId id="308" r:id="rId65"/>
    <p:sldId id="309" r:id="rId66"/>
    <p:sldId id="310" r:id="rId67"/>
    <p:sldId id="311" r:id="rId68"/>
    <p:sldId id="312" r:id="rId69"/>
    <p:sldId id="344" r:id="rId70"/>
    <p:sldId id="313" r:id="rId71"/>
    <p:sldId id="314" r:id="rId72"/>
    <p:sldId id="345" r:id="rId73"/>
    <p:sldId id="316" r:id="rId74"/>
    <p:sldId id="315"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146"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2071FB-1443-4E71-8CE6-E8DE98C2F7CA}" type="datetimeFigureOut">
              <a:rPr lang="en-US" smtClean="0"/>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6549C-8D1E-4FB2-BE82-F7CE29DEEF24}" type="slidenum">
              <a:rPr lang="en-US" smtClean="0"/>
              <a:t>‹#›</a:t>
            </a:fld>
            <a:endParaRPr lang="en-US"/>
          </a:p>
        </p:txBody>
      </p:sp>
    </p:spTree>
    <p:extLst>
      <p:ext uri="{BB962C8B-B14F-4D97-AF65-F5344CB8AC3E}">
        <p14:creationId xmlns:p14="http://schemas.microsoft.com/office/powerpoint/2010/main" val="63014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smtClean="0"/>
              <a:t>در بیشتر موارد  باعث بیماریهای موضعی کوتاه مدت میشود(مثل هرپس سیمپلکس  در بیماران سالم)</a:t>
            </a:r>
          </a:p>
          <a:p>
            <a:pPr algn="r"/>
            <a:r>
              <a:rPr lang="fa-IR" dirty="0" smtClean="0"/>
              <a:t>بهرحال عفونتهایی مثل </a:t>
            </a:r>
            <a:r>
              <a:rPr lang="en-US" dirty="0" smtClean="0"/>
              <a:t>HIV ، EBV، </a:t>
            </a:r>
            <a:r>
              <a:rPr lang="fa-IR" dirty="0" smtClean="0"/>
              <a:t>و نوع انکوژنیک </a:t>
            </a:r>
            <a:r>
              <a:rPr lang="en-US" dirty="0" smtClean="0"/>
              <a:t>HPV  </a:t>
            </a:r>
            <a:r>
              <a:rPr lang="fa-IR" dirty="0" smtClean="0"/>
              <a:t>میتواند باعث بیماری اوروفاسیال  مهمی شود  که موربیدیتی بیمار را زیاد کرده  و میتواند احتمالا منجر به مرگ  زودرس بیمار گردد</a:t>
            </a:r>
            <a:endParaRPr lang="fa-IR" dirty="0"/>
          </a:p>
        </p:txBody>
      </p:sp>
      <p:sp>
        <p:nvSpPr>
          <p:cNvPr id="4" name="Slide Number Placeholder 3"/>
          <p:cNvSpPr>
            <a:spLocks noGrp="1"/>
          </p:cNvSpPr>
          <p:nvPr>
            <p:ph type="sldNum" sz="quarter" idx="10"/>
          </p:nvPr>
        </p:nvSpPr>
        <p:spPr/>
        <p:txBody>
          <a:bodyPr/>
          <a:lstStyle/>
          <a:p>
            <a:fld id="{F206549C-8D1E-4FB2-BE82-F7CE29DEEF24}" type="slidenum">
              <a:rPr lang="en-US" smtClean="0"/>
              <a:t>2</a:t>
            </a:fld>
            <a:endParaRPr lang="en-US"/>
          </a:p>
        </p:txBody>
      </p:sp>
    </p:spTree>
    <p:extLst>
      <p:ext uri="{BB962C8B-B14F-4D97-AF65-F5344CB8AC3E}">
        <p14:creationId xmlns:p14="http://schemas.microsoft.com/office/powerpoint/2010/main" val="271996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6549C-8D1E-4FB2-BE82-F7CE29DEEF24}" type="slidenum">
              <a:rPr lang="en-US" smtClean="0"/>
              <a:t>26</a:t>
            </a:fld>
            <a:endParaRPr lang="en-US"/>
          </a:p>
        </p:txBody>
      </p:sp>
    </p:spTree>
    <p:extLst>
      <p:ext uri="{BB962C8B-B14F-4D97-AF65-F5344CB8AC3E}">
        <p14:creationId xmlns:p14="http://schemas.microsoft.com/office/powerpoint/2010/main" val="57268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6549C-8D1E-4FB2-BE82-F7CE29DEEF24}" type="slidenum">
              <a:rPr lang="en-US" smtClean="0"/>
              <a:t>79</a:t>
            </a:fld>
            <a:endParaRPr lang="en-US"/>
          </a:p>
        </p:txBody>
      </p:sp>
    </p:spTree>
    <p:extLst>
      <p:ext uri="{BB962C8B-B14F-4D97-AF65-F5344CB8AC3E}">
        <p14:creationId xmlns:p14="http://schemas.microsoft.com/office/powerpoint/2010/main" val="307452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62071-079A-406E-88DB-1E9A383B93F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93A41-CC0D-41E1-AABD-B18B1B4B823F}" type="slidenum">
              <a:rPr lang="en-US" smtClean="0"/>
              <a:t>‹#›</a:t>
            </a:fld>
            <a:endParaRPr lang="en-US"/>
          </a:p>
        </p:txBody>
      </p:sp>
    </p:spTree>
    <p:extLst>
      <p:ext uri="{BB962C8B-B14F-4D97-AF65-F5344CB8AC3E}">
        <p14:creationId xmlns:p14="http://schemas.microsoft.com/office/powerpoint/2010/main" val="243327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62071-079A-406E-88DB-1E9A383B93F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93A41-CC0D-41E1-AABD-B18B1B4B823F}" type="slidenum">
              <a:rPr lang="en-US" smtClean="0"/>
              <a:t>‹#›</a:t>
            </a:fld>
            <a:endParaRPr lang="en-US"/>
          </a:p>
        </p:txBody>
      </p:sp>
    </p:spTree>
    <p:extLst>
      <p:ext uri="{BB962C8B-B14F-4D97-AF65-F5344CB8AC3E}">
        <p14:creationId xmlns:p14="http://schemas.microsoft.com/office/powerpoint/2010/main" val="175127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62071-079A-406E-88DB-1E9A383B93F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93A41-CC0D-41E1-AABD-B18B1B4B823F}" type="slidenum">
              <a:rPr lang="en-US" smtClean="0"/>
              <a:t>‹#›</a:t>
            </a:fld>
            <a:endParaRPr lang="en-US"/>
          </a:p>
        </p:txBody>
      </p:sp>
    </p:spTree>
    <p:extLst>
      <p:ext uri="{BB962C8B-B14F-4D97-AF65-F5344CB8AC3E}">
        <p14:creationId xmlns:p14="http://schemas.microsoft.com/office/powerpoint/2010/main" val="263223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8729F-26D3-427D-8DC6-88409E97E65A}"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D845A-A71B-4A95-A2EF-E0F48CD34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978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8729F-26D3-427D-8DC6-88409E97E65A}"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D845A-A71B-4A95-A2EF-E0F48CD34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802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8729F-26D3-427D-8DC6-88409E97E65A}"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D845A-A71B-4A95-A2EF-E0F48CD34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739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8729F-26D3-427D-8DC6-88409E97E65A}" type="datetimeFigureOut">
              <a:rPr lang="en-US" smtClean="0">
                <a:solidFill>
                  <a:prstClr val="black">
                    <a:tint val="75000"/>
                  </a:prstClr>
                </a:solidFill>
              </a:rPr>
              <a:pPr/>
              <a:t>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D845A-A71B-4A95-A2EF-E0F48CD34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575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8729F-26D3-427D-8DC6-88409E97E65A}" type="datetimeFigureOut">
              <a:rPr lang="en-US" smtClean="0">
                <a:solidFill>
                  <a:prstClr val="black">
                    <a:tint val="75000"/>
                  </a:prstClr>
                </a:solidFill>
              </a:rPr>
              <a:pPr/>
              <a:t>11/8/2019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CD845A-A71B-4A95-A2EF-E0F48CD34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624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8729F-26D3-427D-8DC6-88409E97E65A}" type="datetimeFigureOut">
              <a:rPr lang="en-US" smtClean="0">
                <a:solidFill>
                  <a:prstClr val="black">
                    <a:tint val="75000"/>
                  </a:prstClr>
                </a:solidFill>
              </a:rPr>
              <a:pPr/>
              <a:t>11/8/2019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CD845A-A71B-4A95-A2EF-E0F48CD34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293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8729F-26D3-427D-8DC6-88409E97E65A}" type="datetimeFigureOut">
              <a:rPr lang="en-US" smtClean="0">
                <a:solidFill>
                  <a:prstClr val="black">
                    <a:tint val="75000"/>
                  </a:prstClr>
                </a:solidFill>
              </a:rPr>
              <a:pPr/>
              <a:t>11/8/2019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CD845A-A71B-4A95-A2EF-E0F48CD34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258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8729F-26D3-427D-8DC6-88409E97E65A}" type="datetimeFigureOut">
              <a:rPr lang="en-US" smtClean="0">
                <a:solidFill>
                  <a:prstClr val="black">
                    <a:tint val="75000"/>
                  </a:prstClr>
                </a:solidFill>
              </a:rPr>
              <a:pPr/>
              <a:t>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D845A-A71B-4A95-A2EF-E0F48CD34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13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 rtl="1">
              <a:defRPr>
                <a:solidFill>
                  <a:srgbClr val="FFFF00"/>
                </a:solidFill>
              </a:defRPr>
            </a:lvl1pPr>
            <a:lvl2pPr algn="r" rtl="1">
              <a:defRPr>
                <a:solidFill>
                  <a:srgbClr val="FFFF00"/>
                </a:solidFill>
              </a:defRPr>
            </a:lvl2pPr>
            <a:lvl3pPr algn="r" rtl="1">
              <a:defRPr>
                <a:solidFill>
                  <a:srgbClr val="FFFF00"/>
                </a:solidFill>
              </a:defRPr>
            </a:lvl3pPr>
            <a:lvl4pPr algn="r" rtl="1">
              <a:defRPr>
                <a:solidFill>
                  <a:srgbClr val="FFFF00"/>
                </a:solidFill>
              </a:defRPr>
            </a:lvl4pPr>
            <a:lvl5pPr algn="r" rtl="1">
              <a:defRPr>
                <a:solidFill>
                  <a:srgbClr val="FFFF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smtClean="0"/>
          </a:p>
          <a:p>
            <a:pPr lvl="0"/>
            <a:endParaRPr lang="fa-IR" dirty="0" smtClean="0"/>
          </a:p>
          <a:p>
            <a:pPr lvl="0"/>
            <a:endParaRPr lang="fa-IR" dirty="0" smtClean="0"/>
          </a:p>
          <a:p>
            <a:pPr lvl="0"/>
            <a:endParaRPr lang="en-US" dirty="0"/>
          </a:p>
        </p:txBody>
      </p:sp>
      <p:sp>
        <p:nvSpPr>
          <p:cNvPr id="4" name="Date Placeholder 3"/>
          <p:cNvSpPr>
            <a:spLocks noGrp="1"/>
          </p:cNvSpPr>
          <p:nvPr>
            <p:ph type="dt" sz="half" idx="10"/>
          </p:nvPr>
        </p:nvSpPr>
        <p:spPr/>
        <p:txBody>
          <a:bodyPr/>
          <a:lstStyle/>
          <a:p>
            <a:fld id="{E6762071-079A-406E-88DB-1E9A383B93F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93A41-CC0D-41E1-AABD-B18B1B4B823F}" type="slidenum">
              <a:rPr lang="en-US" smtClean="0"/>
              <a:t>‹#›</a:t>
            </a:fld>
            <a:endParaRPr lang="en-US"/>
          </a:p>
        </p:txBody>
      </p:sp>
    </p:spTree>
    <p:extLst>
      <p:ext uri="{BB962C8B-B14F-4D97-AF65-F5344CB8AC3E}">
        <p14:creationId xmlns:p14="http://schemas.microsoft.com/office/powerpoint/2010/main" val="1645015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8729F-26D3-427D-8DC6-88409E97E65A}" type="datetimeFigureOut">
              <a:rPr lang="en-US" smtClean="0">
                <a:solidFill>
                  <a:prstClr val="black">
                    <a:tint val="75000"/>
                  </a:prstClr>
                </a:solidFill>
              </a:rPr>
              <a:pPr/>
              <a:t>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D845A-A71B-4A95-A2EF-E0F48CD34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908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8729F-26D3-427D-8DC6-88409E97E65A}"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D845A-A71B-4A95-A2EF-E0F48CD34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323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8729F-26D3-427D-8DC6-88409E97E65A}"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D845A-A71B-4A95-A2EF-E0F48CD34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26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62071-079A-406E-88DB-1E9A383B93F1}"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93A41-CC0D-41E1-AABD-B18B1B4B823F}" type="slidenum">
              <a:rPr lang="en-US" smtClean="0"/>
              <a:t>‹#›</a:t>
            </a:fld>
            <a:endParaRPr lang="en-US"/>
          </a:p>
        </p:txBody>
      </p:sp>
    </p:spTree>
    <p:extLst>
      <p:ext uri="{BB962C8B-B14F-4D97-AF65-F5344CB8AC3E}">
        <p14:creationId xmlns:p14="http://schemas.microsoft.com/office/powerpoint/2010/main" val="376299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62071-079A-406E-88DB-1E9A383B93F1}"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93A41-CC0D-41E1-AABD-B18B1B4B823F}" type="slidenum">
              <a:rPr lang="en-US" smtClean="0"/>
              <a:t>‹#›</a:t>
            </a:fld>
            <a:endParaRPr lang="en-US"/>
          </a:p>
        </p:txBody>
      </p:sp>
    </p:spTree>
    <p:extLst>
      <p:ext uri="{BB962C8B-B14F-4D97-AF65-F5344CB8AC3E}">
        <p14:creationId xmlns:p14="http://schemas.microsoft.com/office/powerpoint/2010/main" val="336258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62071-079A-406E-88DB-1E9A383B93F1}"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F93A41-CC0D-41E1-AABD-B18B1B4B823F}" type="slidenum">
              <a:rPr lang="en-US" smtClean="0"/>
              <a:t>‹#›</a:t>
            </a:fld>
            <a:endParaRPr lang="en-US"/>
          </a:p>
        </p:txBody>
      </p:sp>
    </p:spTree>
    <p:extLst>
      <p:ext uri="{BB962C8B-B14F-4D97-AF65-F5344CB8AC3E}">
        <p14:creationId xmlns:p14="http://schemas.microsoft.com/office/powerpoint/2010/main" val="103638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62071-079A-406E-88DB-1E9A383B93F1}"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F93A41-CC0D-41E1-AABD-B18B1B4B823F}" type="slidenum">
              <a:rPr lang="en-US" smtClean="0"/>
              <a:t>‹#›</a:t>
            </a:fld>
            <a:endParaRPr lang="en-US"/>
          </a:p>
        </p:txBody>
      </p:sp>
    </p:spTree>
    <p:extLst>
      <p:ext uri="{BB962C8B-B14F-4D97-AF65-F5344CB8AC3E}">
        <p14:creationId xmlns:p14="http://schemas.microsoft.com/office/powerpoint/2010/main" val="350988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62071-079A-406E-88DB-1E9A383B93F1}"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F93A41-CC0D-41E1-AABD-B18B1B4B823F}" type="slidenum">
              <a:rPr lang="en-US" smtClean="0"/>
              <a:t>‹#›</a:t>
            </a:fld>
            <a:endParaRPr lang="en-US"/>
          </a:p>
        </p:txBody>
      </p:sp>
    </p:spTree>
    <p:extLst>
      <p:ext uri="{BB962C8B-B14F-4D97-AF65-F5344CB8AC3E}">
        <p14:creationId xmlns:p14="http://schemas.microsoft.com/office/powerpoint/2010/main" val="339099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62071-079A-406E-88DB-1E9A383B93F1}"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93A41-CC0D-41E1-AABD-B18B1B4B823F}" type="slidenum">
              <a:rPr lang="en-US" smtClean="0"/>
              <a:t>‹#›</a:t>
            </a:fld>
            <a:endParaRPr lang="en-US"/>
          </a:p>
        </p:txBody>
      </p:sp>
    </p:spTree>
    <p:extLst>
      <p:ext uri="{BB962C8B-B14F-4D97-AF65-F5344CB8AC3E}">
        <p14:creationId xmlns:p14="http://schemas.microsoft.com/office/powerpoint/2010/main" val="45111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62071-079A-406E-88DB-1E9A383B93F1}"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93A41-CC0D-41E1-AABD-B18B1B4B823F}" type="slidenum">
              <a:rPr lang="en-US" smtClean="0"/>
              <a:t>‹#›</a:t>
            </a:fld>
            <a:endParaRPr lang="en-US"/>
          </a:p>
        </p:txBody>
      </p:sp>
    </p:spTree>
    <p:extLst>
      <p:ext uri="{BB962C8B-B14F-4D97-AF65-F5344CB8AC3E}">
        <p14:creationId xmlns:p14="http://schemas.microsoft.com/office/powerpoint/2010/main" val="422737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rgbClr val="00B0F0"/>
            </a:gs>
            <a:gs pos="98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62071-079A-406E-88DB-1E9A383B93F1}" type="datetimeFigureOut">
              <a:rPr lang="en-US" smtClean="0"/>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93A41-CC0D-41E1-AABD-B18B1B4B823F}" type="slidenum">
              <a:rPr lang="en-US" smtClean="0"/>
              <a:t>‹#›</a:t>
            </a:fld>
            <a:endParaRPr lang="en-US"/>
          </a:p>
        </p:txBody>
      </p:sp>
    </p:spTree>
    <p:extLst>
      <p:ext uri="{BB962C8B-B14F-4D97-AF65-F5344CB8AC3E}">
        <p14:creationId xmlns:p14="http://schemas.microsoft.com/office/powerpoint/2010/main" val="29632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rgbClr val="00B0F0"/>
            </a:gs>
            <a:gs pos="98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8729F-26D3-427D-8DC6-88409E97E65A}" type="datetimeFigureOut">
              <a:rPr lang="en-US" smtClean="0">
                <a:solidFill>
                  <a:prstClr val="black">
                    <a:tint val="75000"/>
                  </a:prstClr>
                </a:solidFill>
              </a:rPr>
              <a:pPr/>
              <a:t>11/8/2019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D845A-A71B-4A95-A2EF-E0F48CD34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113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solidFill>
                  <a:schemeClr val="bg1"/>
                </a:solidFill>
              </a:rPr>
              <a:t>عفونت ویروسی دهان</a:t>
            </a:r>
            <a:endParaRPr lang="en-US" dirty="0">
              <a:solidFill>
                <a:schemeClr val="bg1"/>
              </a:solidFill>
            </a:endParaRPr>
          </a:p>
        </p:txBody>
      </p:sp>
      <p:sp>
        <p:nvSpPr>
          <p:cNvPr id="3" name="Subtitle 2"/>
          <p:cNvSpPr>
            <a:spLocks noGrp="1"/>
          </p:cNvSpPr>
          <p:nvPr>
            <p:ph type="subTitle" idx="1"/>
          </p:nvPr>
        </p:nvSpPr>
        <p:spPr/>
        <p:txBody>
          <a:bodyPr/>
          <a:lstStyle/>
          <a:p>
            <a:r>
              <a:rPr lang="fa-IR" dirty="0" smtClean="0">
                <a:solidFill>
                  <a:srgbClr val="FFFF00"/>
                </a:solidFill>
              </a:rPr>
              <a:t>دکتر محمد شوریابی</a:t>
            </a:r>
          </a:p>
          <a:p>
            <a:r>
              <a:rPr lang="fa-IR" dirty="0" smtClean="0">
                <a:solidFill>
                  <a:srgbClr val="FFFF00"/>
                </a:solidFill>
              </a:rPr>
              <a:t>دندانپزشک،متخصص بیماریهای دهان</a:t>
            </a:r>
          </a:p>
          <a:p>
            <a:r>
              <a:rPr lang="fa-IR" dirty="0" smtClean="0">
                <a:solidFill>
                  <a:srgbClr val="FFFF00"/>
                </a:solidFill>
              </a:rPr>
              <a:t>عضو هیات علمی دانشکده دندانپزشکی</a:t>
            </a:r>
            <a:endParaRPr lang="en-US" dirty="0">
              <a:solidFill>
                <a:srgbClr val="FFFF00"/>
              </a:solidFill>
            </a:endParaRPr>
          </a:p>
        </p:txBody>
      </p:sp>
    </p:spTree>
    <p:extLst>
      <p:ext uri="{BB962C8B-B14F-4D97-AF65-F5344CB8AC3E}">
        <p14:creationId xmlns:p14="http://schemas.microsoft.com/office/powerpoint/2010/main" val="988134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050" y="1905000"/>
            <a:ext cx="8833900" cy="391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983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3226" y="2334259"/>
            <a:ext cx="6817547" cy="305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096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781799" cy="4488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14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a:r>
              <a:rPr lang="fa-IR" dirty="0" smtClean="0"/>
              <a:t>زخمها دردناکند و باعث اختلال در بلع ،اختلال در تکلم و آبریزش از دهان </a:t>
            </a:r>
            <a:r>
              <a:rPr lang="fa-IR" dirty="0"/>
              <a:t>میگردد</a:t>
            </a:r>
            <a:endParaRPr lang="fa-IR" dirty="0" smtClean="0"/>
          </a:p>
          <a:p>
            <a:pPr algn="r"/>
            <a:r>
              <a:rPr lang="fa-IR" dirty="0" smtClean="0"/>
              <a:t>لنفادنوپاتی </a:t>
            </a:r>
            <a:r>
              <a:rPr lang="fa-IR" dirty="0"/>
              <a:t>گردنی </a:t>
            </a:r>
            <a:r>
              <a:rPr lang="fa-IR" dirty="0" smtClean="0"/>
              <a:t>دو طرفه</a:t>
            </a:r>
          </a:p>
          <a:p>
            <a:pPr algn="r"/>
            <a:r>
              <a:rPr lang="fa-IR" dirty="0"/>
              <a:t>گهگاهی </a:t>
            </a:r>
            <a:r>
              <a:rPr lang="fa-IR" dirty="0" smtClean="0"/>
              <a:t>راش پوستی ماکولار جنرالیزه </a:t>
            </a:r>
            <a:endParaRPr lang="en-US" dirty="0" smtClean="0"/>
          </a:p>
          <a:p>
            <a:pPr algn="r"/>
            <a:endParaRPr lang="fa-IR"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059072"/>
            <a:ext cx="335280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049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r>
              <a:rPr lang="fa-IR" dirty="0"/>
              <a:t>علائم و نشانه ها معمولا در 7-10 روز خودبخود برطرف میشود ولی </a:t>
            </a:r>
            <a:r>
              <a:rPr lang="fa-IR" dirty="0" smtClean="0"/>
              <a:t>بیماری </a:t>
            </a:r>
            <a:r>
              <a:rPr lang="fa-IR" dirty="0"/>
              <a:t>میتواند در افراد با ضعف سیستم ایمنی شدید و طولانی مدت شود</a:t>
            </a:r>
          </a:p>
          <a:p>
            <a:endParaRPr lang="en-US" dirty="0"/>
          </a:p>
        </p:txBody>
      </p:sp>
    </p:spTree>
    <p:extLst>
      <p:ext uri="{BB962C8B-B14F-4D97-AF65-F5344CB8AC3E}">
        <p14:creationId xmlns:p14="http://schemas.microsoft.com/office/powerpoint/2010/main" val="136172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عفونت اولیه </a:t>
            </a:r>
            <a:r>
              <a:rPr lang="en-US" dirty="0" smtClean="0"/>
              <a:t>HSV2</a:t>
            </a:r>
            <a:r>
              <a:rPr lang="fa-IR" dirty="0" smtClean="0"/>
              <a:t> در دهان میتواند علائم مشابه  عفونت </a:t>
            </a:r>
            <a:r>
              <a:rPr lang="en-US" dirty="0" smtClean="0"/>
              <a:t>HSV1</a:t>
            </a:r>
            <a:r>
              <a:rPr lang="fa-IR" dirty="0" smtClean="0"/>
              <a:t> اولیه ایجاد کند.البته پیشنهاد شده که شدت آن کمتر و زمان آن نیز کوتاه تر است</a:t>
            </a:r>
          </a:p>
          <a:p>
            <a:pPr algn="r" rtl="1"/>
            <a:endParaRPr lang="en-US" dirty="0"/>
          </a:p>
        </p:txBody>
      </p:sp>
    </p:spTree>
    <p:extLst>
      <p:ext uri="{BB962C8B-B14F-4D97-AF65-F5344CB8AC3E}">
        <p14:creationId xmlns:p14="http://schemas.microsoft.com/office/powerpoint/2010/main" val="1943338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rtl="1"/>
            <a:r>
              <a:rPr lang="fa-IR" dirty="0" smtClean="0"/>
              <a:t>عفونت </a:t>
            </a:r>
            <a:r>
              <a:rPr lang="en-US" dirty="0" smtClean="0"/>
              <a:t>HSV1</a:t>
            </a:r>
            <a:r>
              <a:rPr lang="fa-IR" dirty="0" smtClean="0"/>
              <a:t> ثانویه دهان در حدود 30 درصد بیماران با تاریخچه عفونت احتمالی اولیه دیده میشود.برخی بیماران با عفونت ثانویه هرپس نمیتوانند ابتلا به عفونت اولیه را بیاد بیاورند</a:t>
            </a:r>
          </a:p>
          <a:p>
            <a:pPr rtl="1"/>
            <a:r>
              <a:rPr lang="fa-IR" dirty="0" smtClean="0"/>
              <a:t>عفونت ثانویه معمولا ناحیه ورمیلیون لبها را تحت تاثیر قرار میدهد و بنام هرپس لبیالیس شناخته میشود.اما میتواند در اطراف دهان یا اطراف بینی هم دیده شود</a:t>
            </a:r>
          </a:p>
          <a:p>
            <a:r>
              <a:rPr lang="fa-IR" dirty="0"/>
              <a:t>درگیری </a:t>
            </a:r>
            <a:r>
              <a:rPr lang="fa-IR" dirty="0" smtClean="0"/>
              <a:t>ثانویه مخاط دهان  هم رخ میدهد(مخاط کراتینیزه) </a:t>
            </a:r>
            <a:endParaRPr lang="en-US" dirty="0"/>
          </a:p>
        </p:txBody>
      </p:sp>
    </p:spTree>
    <p:extLst>
      <p:ext uri="{BB962C8B-B14F-4D97-AF65-F5344CB8AC3E}">
        <p14:creationId xmlns:p14="http://schemas.microsoft.com/office/powerpoint/2010/main" val="300808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9175" y="1981200"/>
            <a:ext cx="477952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35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نمای کلینیکی هرپس لبی</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پارستزی و سپس اریتم،ویزیکول و پوسچول تشکیل میشود و پس از مدتی زخم و در نهایت التیام خودبخود ایجاد میشود.پروسه کامل این مراحل 5 تا 7 روز طول میکشد</a:t>
            </a:r>
          </a:p>
          <a:p>
            <a:pPr algn="r" rtl="1"/>
            <a:r>
              <a:rPr lang="fa-IR" dirty="0" smtClean="0"/>
              <a:t>عواملی که باعث بروز هرپس لبی میشوند(اما نه همیشه)</a:t>
            </a:r>
          </a:p>
          <a:p>
            <a:pPr lvl="1"/>
            <a:r>
              <a:rPr lang="fa-IR" dirty="0"/>
              <a:t> سرماخوردگی</a:t>
            </a:r>
            <a:endParaRPr lang="fa-IR" dirty="0" smtClean="0"/>
          </a:p>
          <a:p>
            <a:pPr lvl="1" algn="r" rtl="1"/>
            <a:r>
              <a:rPr lang="fa-IR" dirty="0" smtClean="0"/>
              <a:t>نور خورشید یا </a:t>
            </a:r>
            <a:r>
              <a:rPr lang="en-US" dirty="0" smtClean="0"/>
              <a:t>UV</a:t>
            </a:r>
          </a:p>
          <a:p>
            <a:pPr lvl="1"/>
            <a:r>
              <a:rPr lang="fa-IR" dirty="0" smtClean="0"/>
              <a:t>فاز خاصی از سیکل </a:t>
            </a:r>
            <a:r>
              <a:rPr lang="fa-IR" dirty="0"/>
              <a:t>قاعدگی </a:t>
            </a:r>
            <a:r>
              <a:rPr lang="fa-IR" dirty="0" smtClean="0"/>
              <a:t>یا </a:t>
            </a:r>
            <a:r>
              <a:rPr lang="fa-IR" dirty="0"/>
              <a:t>حاملگی</a:t>
            </a:r>
            <a:endParaRPr lang="fa-IR" dirty="0" smtClean="0"/>
          </a:p>
          <a:p>
            <a:pPr algn="r"/>
            <a:r>
              <a:rPr lang="fa-IR" dirty="0" smtClean="0"/>
              <a:t>اغلب عود هرپس در محل ثابتی است که نشاندهنده محل </a:t>
            </a:r>
            <a:r>
              <a:rPr lang="fa-IR" dirty="0"/>
              <a:t>نهفتگی </a:t>
            </a:r>
            <a:r>
              <a:rPr lang="fa-IR" dirty="0" smtClean="0"/>
              <a:t>ویروس هرپس در عصب تری ژمینال است</a:t>
            </a:r>
          </a:p>
          <a:p>
            <a:pPr lvl="1" algn="r" rtl="1"/>
            <a:endParaRPr lang="en-US" dirty="0"/>
          </a:p>
        </p:txBody>
      </p:sp>
    </p:spTree>
    <p:extLst>
      <p:ext uri="{BB962C8B-B14F-4D97-AF65-F5344CB8AC3E}">
        <p14:creationId xmlns:p14="http://schemas.microsoft.com/office/powerpoint/2010/main" val="1693845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2559" y="2632806"/>
            <a:ext cx="3698882" cy="24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00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اهمیت</a:t>
            </a:r>
            <a:endParaRPr lang="en-US" dirty="0"/>
          </a:p>
        </p:txBody>
      </p:sp>
      <p:sp>
        <p:nvSpPr>
          <p:cNvPr id="3" name="Content Placeholder 2"/>
          <p:cNvSpPr>
            <a:spLocks noGrp="1"/>
          </p:cNvSpPr>
          <p:nvPr>
            <p:ph idx="1"/>
          </p:nvPr>
        </p:nvSpPr>
        <p:spPr/>
        <p:txBody>
          <a:bodyPr/>
          <a:lstStyle/>
          <a:p>
            <a:pPr rtl="1"/>
            <a:r>
              <a:rPr lang="fa-IR" dirty="0" smtClean="0"/>
              <a:t>طیف وسیعی از عفونتهای ویروسی میتواند دهان و ساختمانهای اطراف آن را تحت تاثیر قرار میدهند</a:t>
            </a:r>
            <a:endParaRPr lang="en-US" dirty="0" smtClean="0"/>
          </a:p>
          <a:p>
            <a:pPr rtl="1"/>
            <a:endParaRPr lang="fa-IR"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949" y="2769819"/>
            <a:ext cx="4931051" cy="398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7" y="3505199"/>
            <a:ext cx="4211210" cy="262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920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هرپس راجعه داخل دهانی</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6572" y="1600200"/>
            <a:ext cx="475085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501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819400"/>
            <a:ext cx="8422454" cy="3498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fa-IR" dirty="0" smtClean="0"/>
              <a:t>ادامه</a:t>
            </a:r>
            <a:endParaRPr lang="en-US" dirty="0"/>
          </a:p>
        </p:txBody>
      </p:sp>
      <p:sp>
        <p:nvSpPr>
          <p:cNvPr id="4" name="Rectangle 3"/>
          <p:cNvSpPr/>
          <p:nvPr/>
        </p:nvSpPr>
        <p:spPr>
          <a:xfrm>
            <a:off x="1371600" y="1371600"/>
            <a:ext cx="6019800" cy="1384995"/>
          </a:xfrm>
          <a:prstGeom prst="rect">
            <a:avLst/>
          </a:prstGeom>
        </p:spPr>
        <p:txBody>
          <a:bodyPr wrap="square">
            <a:spAutoFit/>
          </a:bodyPr>
          <a:lstStyle/>
          <a:p>
            <a:pPr algn="r"/>
            <a:r>
              <a:rPr lang="fa-IR" sz="2800" dirty="0"/>
              <a:t>ضعف سیستم ایمنی میتواند باعث  منجر به آغاز هرپس لبی شود  که ممکن است شدید و یا طولانی مدت باشد</a:t>
            </a:r>
            <a:r>
              <a:rPr lang="fa-IR" dirty="0"/>
              <a:t>.</a:t>
            </a:r>
          </a:p>
        </p:txBody>
      </p:sp>
    </p:spTree>
    <p:extLst>
      <p:ext uri="{BB962C8B-B14F-4D97-AF65-F5344CB8AC3E}">
        <p14:creationId xmlns:p14="http://schemas.microsoft.com/office/powerpoint/2010/main" val="391967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rtl="1"/>
            <a:r>
              <a:rPr lang="en-US" dirty="0" smtClean="0"/>
              <a:t>HSV1</a:t>
            </a:r>
            <a:endParaRPr lang="fa-IR" dirty="0" smtClean="0"/>
          </a:p>
          <a:p>
            <a:pPr lvl="1" algn="r" rtl="1"/>
            <a:r>
              <a:rPr lang="fa-IR" dirty="0" smtClean="0"/>
              <a:t>در فلج بلز</a:t>
            </a:r>
          </a:p>
          <a:p>
            <a:pPr lvl="1" algn="r" rtl="1"/>
            <a:r>
              <a:rPr lang="fa-IR" dirty="0" smtClean="0"/>
              <a:t>اریتم مولتی فرم کوچک</a:t>
            </a:r>
            <a:endParaRPr lang="en-US" dirty="0"/>
          </a:p>
        </p:txBody>
      </p:sp>
    </p:spTree>
    <p:extLst>
      <p:ext uri="{BB962C8B-B14F-4D97-AF65-F5344CB8AC3E}">
        <p14:creationId xmlns:p14="http://schemas.microsoft.com/office/powerpoint/2010/main" val="25007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تشخیص و درمان</a:t>
            </a:r>
            <a:endParaRPr lang="en-US" dirty="0"/>
          </a:p>
        </p:txBody>
      </p:sp>
      <p:sp>
        <p:nvSpPr>
          <p:cNvPr id="3" name="Content Placeholder 2"/>
          <p:cNvSpPr>
            <a:spLocks noGrp="1"/>
          </p:cNvSpPr>
          <p:nvPr>
            <p:ph idx="1"/>
          </p:nvPr>
        </p:nvSpPr>
        <p:spPr/>
        <p:txBody>
          <a:bodyPr/>
          <a:lstStyle/>
          <a:p>
            <a:pPr algn="r" rtl="1"/>
            <a:r>
              <a:rPr lang="fa-IR" dirty="0" smtClean="0"/>
              <a:t>تشخیص </a:t>
            </a:r>
            <a:r>
              <a:rPr lang="en-US" dirty="0" smtClean="0"/>
              <a:t>HSV1</a:t>
            </a:r>
            <a:r>
              <a:rPr lang="fa-IR" dirty="0" smtClean="0"/>
              <a:t>بر اساس نمای کلینیکی است</a:t>
            </a:r>
          </a:p>
          <a:p>
            <a:pPr algn="r" rtl="1"/>
            <a:r>
              <a:rPr lang="fa-IR" dirty="0" smtClean="0"/>
              <a:t>درمان:میتواند علامتی باشد</a:t>
            </a:r>
          </a:p>
          <a:p>
            <a:pPr lvl="1" algn="r" rtl="1"/>
            <a:r>
              <a:rPr lang="fa-IR" dirty="0" smtClean="0"/>
              <a:t>درد:لیدوکائین یا بنزیدامین</a:t>
            </a:r>
          </a:p>
          <a:p>
            <a:pPr lvl="1" algn="r" rtl="1"/>
            <a:r>
              <a:rPr lang="fa-IR" dirty="0" smtClean="0"/>
              <a:t>ضد درد و ضد تب سیستمیک مثل بروفن و استامینوفن</a:t>
            </a:r>
          </a:p>
          <a:p>
            <a:pPr lvl="1" algn="r" rtl="1"/>
            <a:r>
              <a:rPr lang="fa-IR" dirty="0" smtClean="0"/>
              <a:t>تشویق به نوشیدن مایعات</a:t>
            </a:r>
          </a:p>
          <a:p>
            <a:pPr lvl="1"/>
            <a:r>
              <a:rPr lang="fa-IR" dirty="0" smtClean="0"/>
              <a:t>آسیکلوویر در موارد شدید و در مراحل ابتدائی بیماری باید داده شود.200 </a:t>
            </a:r>
            <a:r>
              <a:rPr lang="fa-IR" dirty="0"/>
              <a:t>میلیگرم </a:t>
            </a:r>
            <a:r>
              <a:rPr lang="fa-IR" dirty="0" smtClean="0"/>
              <a:t>5 بار در روز.</a:t>
            </a:r>
          </a:p>
          <a:p>
            <a:pPr lvl="1" algn="r" rtl="1"/>
            <a:endParaRPr lang="fa-IR" dirty="0" smtClean="0"/>
          </a:p>
          <a:p>
            <a:pPr algn="r" rtl="1"/>
            <a:endParaRPr lang="fa-IR" dirty="0" smtClean="0"/>
          </a:p>
        </p:txBody>
      </p:sp>
    </p:spTree>
    <p:extLst>
      <p:ext uri="{BB962C8B-B14F-4D97-AF65-F5344CB8AC3E}">
        <p14:creationId xmlns:p14="http://schemas.microsoft.com/office/powerpoint/2010/main" val="103168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درمان هرپس لبی:کرم آسیکلوویر  هر شش ساعت  در همان اوائل بیماری(مراحل ویزیکول)</a:t>
            </a:r>
          </a:p>
          <a:p>
            <a:pPr algn="r"/>
            <a:r>
              <a:rPr lang="fa-IR" dirty="0" smtClean="0"/>
              <a:t>همه افراد مبتلا به عفونت اولیه یا ثانویه  باید از تماس مستقیم با سایر افراد پرهیز کنند چون باعث انتقال </a:t>
            </a:r>
            <a:r>
              <a:rPr lang="fa-IR" dirty="0"/>
              <a:t>میگردد</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26814"/>
            <a:ext cx="3505200" cy="233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203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واریسلا زوستر ویروس</a:t>
            </a:r>
            <a:endParaRPr lang="en-US" dirty="0"/>
          </a:p>
        </p:txBody>
      </p:sp>
      <p:sp>
        <p:nvSpPr>
          <p:cNvPr id="3" name="Content Placeholder 2"/>
          <p:cNvSpPr>
            <a:spLocks noGrp="1"/>
          </p:cNvSpPr>
          <p:nvPr>
            <p:ph idx="1"/>
          </p:nvPr>
        </p:nvSpPr>
        <p:spPr/>
        <p:txBody>
          <a:bodyPr/>
          <a:lstStyle/>
          <a:p>
            <a:pPr algn="r" rtl="1"/>
            <a:r>
              <a:rPr lang="fa-IR" dirty="0" smtClean="0"/>
              <a:t>باعث یک عفونت اولیه به نام آبله مرغان  و عفونت ثانویه بنام  زونا میشود</a:t>
            </a:r>
          </a:p>
          <a:p>
            <a:pPr algn="r" rtl="1"/>
            <a:r>
              <a:rPr lang="fa-IR" dirty="0" smtClean="0"/>
              <a:t>عفونت از طریق تنفسی یا تماس نزدیک با ضایعات منتقل میشود</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634" y="3657600"/>
            <a:ext cx="468145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235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آبله مرغان</a:t>
            </a:r>
            <a:endParaRPr lang="en-US" dirty="0"/>
          </a:p>
        </p:txBody>
      </p:sp>
      <p:sp>
        <p:nvSpPr>
          <p:cNvPr id="3" name="Content Placeholder 2"/>
          <p:cNvSpPr>
            <a:spLocks noGrp="1"/>
          </p:cNvSpPr>
          <p:nvPr>
            <p:ph idx="1"/>
          </p:nvPr>
        </p:nvSpPr>
        <p:spPr/>
        <p:txBody>
          <a:bodyPr>
            <a:normAutofit/>
          </a:bodyPr>
          <a:lstStyle/>
          <a:p>
            <a:pPr algn="r" rtl="1"/>
            <a:r>
              <a:rPr lang="fa-IR" dirty="0" smtClean="0"/>
              <a:t>در کودکی ایجاد میشود(قبل مدرسه)</a:t>
            </a:r>
            <a:endParaRPr lang="en-US" dirty="0" smtClean="0"/>
          </a:p>
          <a:p>
            <a:pPr lvl="1"/>
            <a:r>
              <a:rPr lang="fa-IR" dirty="0"/>
              <a:t>90 درصد بچه ها در قبل 15 سالکی مبتلا میشوند.</a:t>
            </a:r>
            <a:endParaRPr lang="fa-IR" dirty="0" smtClean="0"/>
          </a:p>
          <a:p>
            <a:pPr algn="r"/>
            <a:r>
              <a:rPr lang="fa-IR" dirty="0" smtClean="0"/>
              <a:t>نمای کلینیکی:معمولا یک </a:t>
            </a:r>
            <a:r>
              <a:rPr lang="fa-IR" dirty="0"/>
              <a:t>الگوی </a:t>
            </a:r>
            <a:r>
              <a:rPr lang="fa-IR" dirty="0" smtClean="0"/>
              <a:t>فصلی دارد :پائیز.</a:t>
            </a:r>
          </a:p>
          <a:p>
            <a:pPr lvl="1"/>
            <a:r>
              <a:rPr lang="fa-IR" dirty="0" smtClean="0"/>
              <a:t>دوره </a:t>
            </a:r>
            <a:r>
              <a:rPr lang="fa-IR" dirty="0"/>
              <a:t>نهفتگی 7 تا 14 روز </a:t>
            </a:r>
            <a:r>
              <a:rPr lang="fa-IR" dirty="0" smtClean="0"/>
              <a:t>است</a:t>
            </a:r>
            <a:endParaRPr lang="en-US" dirty="0" smtClean="0"/>
          </a:p>
          <a:p>
            <a:pPr lvl="1"/>
            <a:r>
              <a:rPr lang="fa-IR" dirty="0"/>
              <a:t>تب خفیف  و بی حالی نیز همراه بیمار است.سردرد و بی اشتهایی نیز </a:t>
            </a:r>
            <a:r>
              <a:rPr lang="fa-IR" dirty="0" smtClean="0"/>
              <a:t>دارد</a:t>
            </a:r>
          </a:p>
          <a:p>
            <a:pPr lvl="1"/>
            <a:endParaRPr lang="fa-I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638" y="4419600"/>
            <a:ext cx="332073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686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r>
              <a:rPr lang="fa-IR" dirty="0"/>
              <a:t> بروز راش ماکولوپاپولار پوستی </a:t>
            </a:r>
          </a:p>
          <a:p>
            <a:r>
              <a:rPr lang="fa-IR" dirty="0"/>
              <a:t>به سرعت تبدیل به ویزیکول و  و پوسچول میشود</a:t>
            </a:r>
          </a:p>
          <a:p>
            <a:r>
              <a:rPr lang="fa-IR" dirty="0"/>
              <a:t>در عرض سه تا چهار روز پوسچول زخم میشود</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70877"/>
            <a:ext cx="6241616" cy="337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158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2094" y="2133600"/>
            <a:ext cx="4922843" cy="421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805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عوارض ناشایع است</a:t>
            </a:r>
          </a:p>
          <a:p>
            <a:pPr lvl="1" algn="r" rtl="1"/>
            <a:r>
              <a:rPr lang="fa-IR" dirty="0" smtClean="0"/>
              <a:t>عفونت ثانویه ضایعات پوستی  بوسیله استافیلوکوک اورئوس و استافیلوکوک پیوژنیز  منجر به زرد زخم و آبسه پوستی و سلولیت میشود</a:t>
            </a:r>
          </a:p>
          <a:p>
            <a:pPr lvl="1" algn="r" rtl="1"/>
            <a:r>
              <a:rPr lang="fa-IR" dirty="0" smtClean="0"/>
              <a:t>بندرت ممکن است بیماریهای عصبی یا تنفسی ایجاد شود</a:t>
            </a:r>
          </a:p>
          <a:p>
            <a:pPr lvl="1" algn="r" rtl="1"/>
            <a:r>
              <a:rPr lang="fa-IR" dirty="0" smtClean="0"/>
              <a:t>سالانه 90 نفر از این بیماری یا عوارض آن در آمریکا میمیرند</a:t>
            </a:r>
          </a:p>
          <a:p>
            <a:pPr lvl="1" algn="r" rtl="1"/>
            <a:endParaRPr lang="en-US" dirty="0"/>
          </a:p>
        </p:txBody>
      </p:sp>
    </p:spTree>
    <p:extLst>
      <p:ext uri="{BB962C8B-B14F-4D97-AF65-F5344CB8AC3E}">
        <p14:creationId xmlns:p14="http://schemas.microsoft.com/office/powerpoint/2010/main" val="118158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هرپس ویروسها</a:t>
            </a:r>
            <a:endParaRPr lang="en-US" dirty="0"/>
          </a:p>
        </p:txBody>
      </p:sp>
      <p:sp>
        <p:nvSpPr>
          <p:cNvPr id="3" name="Content Placeholder 2"/>
          <p:cNvSpPr>
            <a:spLocks noGrp="1"/>
          </p:cNvSpPr>
          <p:nvPr>
            <p:ph idx="1"/>
          </p:nvPr>
        </p:nvSpPr>
        <p:spPr/>
        <p:txBody>
          <a:bodyPr>
            <a:normAutofit fontScale="85000" lnSpcReduction="20000"/>
          </a:bodyPr>
          <a:lstStyle/>
          <a:p>
            <a:pPr algn="r"/>
            <a:r>
              <a:rPr lang="fa-IR" dirty="0"/>
              <a:t>گونه </a:t>
            </a:r>
            <a:r>
              <a:rPr lang="fa-IR" dirty="0" smtClean="0"/>
              <a:t>خاصی از خانواده </a:t>
            </a:r>
            <a:r>
              <a:rPr lang="en-US" dirty="0" smtClean="0"/>
              <a:t>DNA</a:t>
            </a:r>
            <a:r>
              <a:rPr lang="fa-IR" dirty="0" smtClean="0"/>
              <a:t> ویروس میباشد  که </a:t>
            </a:r>
            <a:r>
              <a:rPr lang="en-US" dirty="0" smtClean="0"/>
              <a:t> </a:t>
            </a:r>
            <a:r>
              <a:rPr lang="fa-IR" dirty="0" smtClean="0"/>
              <a:t>باعث عفونت و بیماریهای معینی در حیوانات میشود.هشت نوع آن میتواند انسان را عفونی کند</a:t>
            </a:r>
          </a:p>
          <a:p>
            <a:pPr algn="r"/>
            <a:r>
              <a:rPr lang="en-US" dirty="0"/>
              <a:t> </a:t>
            </a:r>
            <a:r>
              <a:rPr lang="en-US" dirty="0" err="1"/>
              <a:t>herpein</a:t>
            </a:r>
            <a:r>
              <a:rPr lang="en-US" dirty="0"/>
              <a:t> ("to creep"), </a:t>
            </a:r>
            <a:r>
              <a:rPr lang="fa-IR" dirty="0" smtClean="0"/>
              <a:t> به پخش ضایعات پوستی اشاره دارد</a:t>
            </a:r>
          </a:p>
          <a:p>
            <a:pPr algn="r"/>
            <a:r>
              <a:rPr lang="fa-IR" dirty="0" smtClean="0"/>
              <a:t>از ویژکی این ویروسها ایجاد عفونت نهفته و عفونت راجعه علامت دار یا بدون علامت است.</a:t>
            </a:r>
          </a:p>
          <a:p>
            <a:pPr algn="r"/>
            <a:r>
              <a:rPr lang="fa-IR" dirty="0" smtClean="0"/>
              <a:t>این ویروسها توانائی زیادی در تعدیل سیستم ایمنی بیمار دارند</a:t>
            </a:r>
          </a:p>
          <a:p>
            <a:pPr algn="r"/>
            <a:r>
              <a:rPr lang="fa-IR" dirty="0" smtClean="0"/>
              <a:t>میتوان کفت تمام انسانها به یکی از این ویروسها که نهفته است مبتلا هستند</a:t>
            </a:r>
          </a:p>
          <a:p>
            <a:pPr algn="r" rtl="1"/>
            <a:r>
              <a:rPr lang="fa-IR" dirty="0" smtClean="0"/>
              <a:t>هرپس ویروسها به سه دسته تقسیم میشوند</a:t>
            </a:r>
            <a:r>
              <a:rPr lang="en-US" dirty="0" smtClean="0"/>
              <a:t> </a:t>
            </a:r>
            <a:r>
              <a:rPr lang="fa-IR" dirty="0" smtClean="0"/>
              <a:t> براساس خصوصیت بیولوژیک </a:t>
            </a:r>
          </a:p>
        </p:txBody>
      </p:sp>
    </p:spTree>
    <p:extLst>
      <p:ext uri="{BB962C8B-B14F-4D97-AF65-F5344CB8AC3E}">
        <p14:creationId xmlns:p14="http://schemas.microsoft.com/office/powerpoint/2010/main" val="149452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a:r>
              <a:rPr lang="fa-IR" dirty="0"/>
              <a:t>علائم دهانی شایع است و ممکن است مقدم بر علائم پوستی </a:t>
            </a:r>
            <a:r>
              <a:rPr lang="fa-IR" dirty="0" smtClean="0"/>
              <a:t>باشد ولی مورد توجه قرار </a:t>
            </a:r>
            <a:r>
              <a:rPr lang="fa-IR" dirty="0"/>
              <a:t>نگیرد(شدت </a:t>
            </a:r>
            <a:r>
              <a:rPr lang="fa-IR" dirty="0" smtClean="0"/>
              <a:t>علائم پوستی و سرعت بروز آن)</a:t>
            </a:r>
          </a:p>
          <a:p>
            <a:pPr lvl="1" algn="r" rtl="1"/>
            <a:r>
              <a:rPr lang="fa-IR" dirty="0" smtClean="0"/>
              <a:t>ویزیکول های سفید کوچک  که به سرعت ترکیده وزخم میشود ومعمولا بر روی کام ومخاط باکال دیده میشود</a:t>
            </a:r>
          </a:p>
          <a:p>
            <a:pPr lvl="1" algn="r" rt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716" y="4036572"/>
            <a:ext cx="3774684" cy="2852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356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2559" y="2469962"/>
            <a:ext cx="3698882" cy="2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567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تشخیص:بر اساس تاریخچه و نمای کلینیکی است</a:t>
            </a:r>
          </a:p>
          <a:p>
            <a:pPr algn="r" rtl="1"/>
            <a:r>
              <a:rPr lang="fa-IR" dirty="0" smtClean="0"/>
              <a:t>درمان علامتی است و با استفاده از آنتی هیستامین خوراکی  یا کالامین  خارش ممکن است کم شود</a:t>
            </a:r>
          </a:p>
          <a:p>
            <a:pPr algn="r"/>
            <a:r>
              <a:rPr lang="fa-IR" dirty="0" smtClean="0"/>
              <a:t>حمام آب </a:t>
            </a:r>
            <a:r>
              <a:rPr lang="fa-IR" dirty="0"/>
              <a:t>گرم </a:t>
            </a:r>
            <a:r>
              <a:rPr lang="fa-IR" dirty="0" smtClean="0"/>
              <a:t>با بیکربنات سدیم یا </a:t>
            </a:r>
            <a:r>
              <a:rPr lang="fa-IR" dirty="0"/>
              <a:t>پرمنگنات </a:t>
            </a:r>
            <a:r>
              <a:rPr lang="fa-IR" dirty="0" smtClean="0"/>
              <a:t>پتاسیم ممکن است خارش را کم کند</a:t>
            </a:r>
          </a:p>
          <a:p>
            <a:pPr algn="r" rtl="1"/>
            <a:r>
              <a:rPr lang="fa-IR" dirty="0" smtClean="0"/>
              <a:t>داروی ضد ویروسی معمولا کاربرد ندارد</a:t>
            </a:r>
            <a:endParaRPr lang="en-US" dirty="0"/>
          </a:p>
        </p:txBody>
      </p:sp>
    </p:spTree>
    <p:extLst>
      <p:ext uri="{BB962C8B-B14F-4D97-AF65-F5344CB8AC3E}">
        <p14:creationId xmlns:p14="http://schemas.microsoft.com/office/powerpoint/2010/main" val="3001420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60652"/>
            <a:ext cx="389763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800"/>
            <a:ext cx="847725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316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زونا</a:t>
            </a:r>
            <a:endParaRPr lang="en-US" dirty="0"/>
          </a:p>
        </p:txBody>
      </p:sp>
      <p:sp>
        <p:nvSpPr>
          <p:cNvPr id="3" name="Content Placeholder 2"/>
          <p:cNvSpPr>
            <a:spLocks noGrp="1"/>
          </p:cNvSpPr>
          <p:nvPr>
            <p:ph idx="1"/>
          </p:nvPr>
        </p:nvSpPr>
        <p:spPr/>
        <p:txBody>
          <a:bodyPr>
            <a:normAutofit/>
          </a:bodyPr>
          <a:lstStyle/>
          <a:p>
            <a:pPr rtl="1"/>
            <a:r>
              <a:rPr lang="fa-IR" dirty="0" smtClean="0"/>
              <a:t>فعالیت مجدد واریسلا زوستر در اعصاب کرانیال یا ریشه پشتی اعصاب نخاعی  این بیماری را ایجاد میکند</a:t>
            </a:r>
          </a:p>
          <a:p>
            <a:pPr lvl="1" algn="just" rtl="1"/>
            <a:r>
              <a:rPr lang="fa-IR" dirty="0" smtClean="0"/>
              <a:t>فعالیت مجدد وقتی رخ میدهد که سیستم ایمنی نسبت به </a:t>
            </a:r>
            <a:r>
              <a:rPr lang="en-US" dirty="0" err="1" smtClean="0"/>
              <a:t>vzv</a:t>
            </a:r>
            <a:r>
              <a:rPr lang="fa-IR" dirty="0" smtClean="0"/>
              <a:t> مختل شود(بدخیمی،</a:t>
            </a:r>
            <a:r>
              <a:rPr lang="en-US" dirty="0" smtClean="0"/>
              <a:t>HIV</a:t>
            </a:r>
            <a:r>
              <a:rPr lang="fa-IR" dirty="0" smtClean="0"/>
              <a:t>،ایمونوساپرس)</a:t>
            </a:r>
          </a:p>
          <a:p>
            <a:pPr lvl="2" algn="just"/>
            <a:r>
              <a:rPr lang="fa-IR" dirty="0"/>
              <a:t>گاهی </a:t>
            </a:r>
            <a:r>
              <a:rPr lang="fa-IR" dirty="0" smtClean="0"/>
              <a:t>اوقات علت مشخصی وجود ندارد</a:t>
            </a:r>
          </a:p>
          <a:p>
            <a:pPr lvl="2" algn="just"/>
            <a:r>
              <a:rPr lang="fa-IR" dirty="0" smtClean="0"/>
              <a:t>بیشتر مواقع در سنین بالا رخ میدهد</a:t>
            </a:r>
          </a:p>
        </p:txBody>
      </p:sp>
    </p:spTree>
    <p:extLst>
      <p:ext uri="{BB962C8B-B14F-4D97-AF65-F5344CB8AC3E}">
        <p14:creationId xmlns:p14="http://schemas.microsoft.com/office/powerpoint/2010/main" val="959129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r>
              <a:rPr lang="fa-IR" dirty="0"/>
              <a:t>بیشتر اوقات در ناحیه قفسه سینه رخ میدهد .ویزیکولهای دردناک همراه با  زخم  و اریتم طولانی پوست در یک یا چند درماتوم یک سمت </a:t>
            </a:r>
            <a:r>
              <a:rPr lang="fa-IR" dirty="0" smtClean="0"/>
              <a:t>.</a:t>
            </a:r>
            <a:endParaRPr lang="en-US" dirty="0" smtClean="0"/>
          </a:p>
          <a:p>
            <a:r>
              <a:rPr lang="fa-IR" dirty="0" smtClean="0"/>
              <a:t>درد </a:t>
            </a:r>
            <a:r>
              <a:rPr lang="fa-IR" dirty="0"/>
              <a:t>شدید و تیز کشنده است وبا گذشت زمان به درد </a:t>
            </a:r>
            <a:r>
              <a:rPr lang="en-US" dirty="0"/>
              <a:t>ACH </a:t>
            </a:r>
            <a:r>
              <a:rPr lang="fa-IR" dirty="0"/>
              <a:t>میگردد</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49566"/>
            <a:ext cx="3796782"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450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normAutofit/>
          </a:bodyPr>
          <a:lstStyle/>
          <a:p>
            <a:pPr algn="r"/>
            <a:r>
              <a:rPr lang="fa-IR" dirty="0" smtClean="0"/>
              <a:t>در ناحیه صورت عصب تری ژمینال ممکن است مستقل از اعصاب توراسیک </a:t>
            </a:r>
            <a:r>
              <a:rPr lang="fa-IR" dirty="0"/>
              <a:t>درگیر </a:t>
            </a:r>
            <a:r>
              <a:rPr lang="fa-IR" dirty="0" smtClean="0"/>
              <a:t>شود</a:t>
            </a:r>
          </a:p>
          <a:p>
            <a:pPr lvl="1"/>
            <a:r>
              <a:rPr lang="fa-IR" dirty="0"/>
              <a:t>افتالمیک،ماگزیلا،مندیبولار</a:t>
            </a:r>
            <a:endParaRPr lang="fa-IR" dirty="0" smtClean="0"/>
          </a:p>
          <a:p>
            <a:pPr lvl="1" algn="r" rtl="1"/>
            <a:r>
              <a:rPr lang="fa-IR" dirty="0" smtClean="0"/>
              <a:t>معمولا یکطرفه است</a:t>
            </a:r>
          </a:p>
          <a:p>
            <a:pPr lvl="1" algn="r" rtl="1"/>
            <a:r>
              <a:rPr lang="fa-IR" dirty="0" smtClean="0"/>
              <a:t> </a:t>
            </a:r>
          </a:p>
          <a:p>
            <a:pPr lvl="1"/>
            <a:r>
              <a:rPr lang="fa-IR" dirty="0"/>
              <a:t>درگیری </a:t>
            </a:r>
            <a:r>
              <a:rPr lang="fa-IR" dirty="0" smtClean="0"/>
              <a:t>بیش از یک شاخه یا </a:t>
            </a:r>
            <a:r>
              <a:rPr lang="fa-IR" dirty="0"/>
              <a:t>درگیری </a:t>
            </a:r>
            <a:r>
              <a:rPr lang="fa-IR" dirty="0" smtClean="0"/>
              <a:t>دوطرفه بی نهایت نادر است</a:t>
            </a:r>
          </a:p>
          <a:p>
            <a:pPr lvl="1" algn="r" rtl="1"/>
            <a:r>
              <a:rPr lang="fa-IR" dirty="0" smtClean="0"/>
              <a:t>علائم (ویزیکول وزخم و درد تیز).زخمهای دردناک ممکن است 5 تا ده روز طول بکشد.</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2133600"/>
            <a:ext cx="21812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520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r>
              <a:rPr lang="fa-IR" dirty="0"/>
              <a:t>گاهی ممکن است درد در دندانها ایجاد شود و سپس زخمها بروز کند که با بروز زخمها درد دندانها کاهش میابد.یک مشکل تشخیصی است</a:t>
            </a:r>
          </a:p>
          <a:p>
            <a:r>
              <a:rPr lang="fa-IR" dirty="0"/>
              <a:t>پست هرپتیک نورالژی ممکن است ایجاد شود</a:t>
            </a:r>
          </a:p>
          <a:p>
            <a:endParaRPr lang="en-US" dirty="0"/>
          </a:p>
        </p:txBody>
      </p:sp>
    </p:spTree>
    <p:extLst>
      <p:ext uri="{BB962C8B-B14F-4D97-AF65-F5344CB8AC3E}">
        <p14:creationId xmlns:p14="http://schemas.microsoft.com/office/powerpoint/2010/main" val="906301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83051" y="1600200"/>
            <a:ext cx="397789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505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سندرم رمزی هانت</a:t>
            </a:r>
            <a:endParaRPr lang="en-US" dirty="0"/>
          </a:p>
        </p:txBody>
      </p:sp>
      <p:sp>
        <p:nvSpPr>
          <p:cNvPr id="3" name="Content Placeholder 2"/>
          <p:cNvSpPr>
            <a:spLocks noGrp="1"/>
          </p:cNvSpPr>
          <p:nvPr>
            <p:ph idx="1"/>
          </p:nvPr>
        </p:nvSpPr>
        <p:spPr/>
        <p:txBody>
          <a:bodyPr/>
          <a:lstStyle/>
          <a:p>
            <a:pPr algn="r"/>
            <a:r>
              <a:rPr lang="fa-IR" dirty="0" smtClean="0"/>
              <a:t>یک تظاهر خیلی نادر زونا سندرم رمزی هانت است  که در آن </a:t>
            </a:r>
            <a:r>
              <a:rPr lang="en-US" dirty="0" err="1" smtClean="0"/>
              <a:t>vzv</a:t>
            </a:r>
            <a:r>
              <a:rPr lang="fa-IR" dirty="0" smtClean="0"/>
              <a:t> در </a:t>
            </a:r>
            <a:r>
              <a:rPr lang="fa-IR" dirty="0"/>
              <a:t>گنگلیون </a:t>
            </a:r>
            <a:r>
              <a:rPr lang="fa-IR" dirty="0" smtClean="0"/>
              <a:t>ژنیکولیت فعال میشود</a:t>
            </a:r>
          </a:p>
          <a:p>
            <a:pPr algn="r" rtl="1"/>
            <a:r>
              <a:rPr lang="fa-IR" dirty="0" smtClean="0"/>
              <a:t>نمای کلینیکی</a:t>
            </a:r>
          </a:p>
          <a:p>
            <a:pPr lvl="1"/>
            <a:r>
              <a:rPr lang="fa-IR" dirty="0" smtClean="0"/>
              <a:t>عفونت </a:t>
            </a:r>
            <a:r>
              <a:rPr lang="fa-IR" dirty="0"/>
              <a:t>گوش </a:t>
            </a:r>
            <a:r>
              <a:rPr lang="fa-IR" dirty="0" smtClean="0"/>
              <a:t>بیرونی</a:t>
            </a:r>
          </a:p>
          <a:p>
            <a:pPr lvl="1" algn="r" rtl="1"/>
            <a:r>
              <a:rPr lang="fa-IR" dirty="0" smtClean="0"/>
              <a:t>فلج نرون حرکتی  تحتانی یک طرفه عصب صورت</a:t>
            </a:r>
          </a:p>
          <a:p>
            <a:pPr lvl="1" algn="r" rtl="1"/>
            <a:r>
              <a:rPr lang="fa-IR" dirty="0" smtClean="0"/>
              <a:t>زخم دوسوم قدامی زبان و کام نرم(کوردا تیمپانی)</a:t>
            </a:r>
          </a:p>
          <a:p>
            <a:pPr algn="r" rtl="1"/>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6" y="4562147"/>
            <a:ext cx="20193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835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آلفا:</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fa-IR" dirty="0" smtClean="0"/>
              <a:t>سیکل </a:t>
            </a:r>
            <a:r>
              <a:rPr lang="fa-IR" dirty="0"/>
              <a:t>تولید مثل نسبتا کوتاه دارد و سلولهای عفونی شده با این ویروس به صورت غیر قابل برگشت تخریب </a:t>
            </a:r>
            <a:r>
              <a:rPr lang="fa-IR" dirty="0" smtClean="0"/>
              <a:t>میشوند</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09" y="54864"/>
            <a:ext cx="7439891" cy="491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4494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2694" y="1600200"/>
            <a:ext cx="483861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93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تشخیص و درمان</a:t>
            </a:r>
            <a:endParaRPr lang="en-US" dirty="0"/>
          </a:p>
        </p:txBody>
      </p:sp>
      <p:sp>
        <p:nvSpPr>
          <p:cNvPr id="3" name="Content Placeholder 2"/>
          <p:cNvSpPr>
            <a:spLocks noGrp="1"/>
          </p:cNvSpPr>
          <p:nvPr>
            <p:ph idx="1"/>
          </p:nvPr>
        </p:nvSpPr>
        <p:spPr/>
        <p:txBody>
          <a:bodyPr/>
          <a:lstStyle/>
          <a:p>
            <a:pPr algn="r" rtl="1"/>
            <a:r>
              <a:rPr lang="fa-IR" dirty="0" smtClean="0"/>
              <a:t>بر اساس نمای کلینیکی است و بهتر است که </a:t>
            </a:r>
            <a:r>
              <a:rPr lang="en-US" dirty="0" smtClean="0"/>
              <a:t>CBC</a:t>
            </a:r>
            <a:r>
              <a:rPr lang="fa-IR" dirty="0" smtClean="0"/>
              <a:t> درخواست شود تا افت سیستم ایمنی بررسی شود</a:t>
            </a:r>
          </a:p>
          <a:p>
            <a:pPr algn="r"/>
            <a:r>
              <a:rPr lang="fa-IR" dirty="0" smtClean="0"/>
              <a:t>آسیکلوویر </a:t>
            </a:r>
            <a:r>
              <a:rPr lang="fa-IR" smtClean="0"/>
              <a:t>800 </a:t>
            </a:r>
            <a:r>
              <a:rPr lang="fa-IR"/>
              <a:t>میلیگرم </a:t>
            </a:r>
            <a:r>
              <a:rPr lang="fa-IR" dirty="0" smtClean="0"/>
              <a:t>5 بار در روز</a:t>
            </a:r>
          </a:p>
          <a:p>
            <a:pPr algn="r" rtl="1"/>
            <a:r>
              <a:rPr lang="fa-IR" dirty="0" smtClean="0"/>
              <a:t>والاسیکلوویر ویا فامسیکلویر میتوان استفاده کرد</a:t>
            </a:r>
          </a:p>
          <a:p>
            <a:pPr algn="r" rtl="1"/>
            <a:endParaRPr lang="en-US" dirty="0"/>
          </a:p>
        </p:txBody>
      </p:sp>
    </p:spTree>
    <p:extLst>
      <p:ext uri="{BB962C8B-B14F-4D97-AF65-F5344CB8AC3E}">
        <p14:creationId xmlns:p14="http://schemas.microsoft.com/office/powerpoint/2010/main" val="25255580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اپشتین بار ویروس</a:t>
            </a:r>
            <a:endParaRPr lang="en-US" dirty="0"/>
          </a:p>
        </p:txBody>
      </p:sp>
      <p:sp>
        <p:nvSpPr>
          <p:cNvPr id="3" name="Content Placeholder 2"/>
          <p:cNvSpPr>
            <a:spLocks noGrp="1"/>
          </p:cNvSpPr>
          <p:nvPr>
            <p:ph idx="1"/>
          </p:nvPr>
        </p:nvSpPr>
        <p:spPr/>
        <p:txBody>
          <a:bodyPr/>
          <a:lstStyle/>
          <a:p>
            <a:pPr algn="r" rtl="1"/>
            <a:r>
              <a:rPr lang="fa-IR" dirty="0" smtClean="0"/>
              <a:t>میتواند باعث بیماریهای کلینیکی متفاوتی شود مثل:</a:t>
            </a:r>
          </a:p>
          <a:p>
            <a:pPr lvl="1" algn="r" rtl="1"/>
            <a:r>
              <a:rPr lang="fa-IR" dirty="0" smtClean="0"/>
              <a:t>مونونئوکلوز عفونی،</a:t>
            </a:r>
          </a:p>
          <a:p>
            <a:pPr lvl="1" algn="r" rtl="1"/>
            <a:r>
              <a:rPr lang="fa-IR" dirty="0" smtClean="0"/>
              <a:t>لکوپلاکیای مویی دهان</a:t>
            </a:r>
          </a:p>
          <a:p>
            <a:pPr lvl="1"/>
            <a:r>
              <a:rPr lang="fa-IR" dirty="0" smtClean="0"/>
              <a:t>بدخیمی  هایی که میتواند سر </a:t>
            </a:r>
            <a:r>
              <a:rPr lang="fa-IR" dirty="0"/>
              <a:t>وگردن </a:t>
            </a:r>
            <a:r>
              <a:rPr lang="fa-IR" dirty="0" smtClean="0"/>
              <a:t>را تحت تاثیر قرار دهد(لنفوم و نازوفارنجیال کارسینوما)</a:t>
            </a:r>
          </a:p>
          <a:p>
            <a:pPr algn="r" rtl="1"/>
            <a:r>
              <a:rPr lang="fa-IR" dirty="0"/>
              <a:t> </a:t>
            </a:r>
            <a:r>
              <a:rPr lang="fa-IR" dirty="0" smtClean="0"/>
              <a:t>از طریق بزاق منتقل میشود</a:t>
            </a:r>
            <a:endParaRPr lang="en-US" dirty="0"/>
          </a:p>
        </p:txBody>
      </p:sp>
    </p:spTree>
    <p:extLst>
      <p:ext uri="{BB962C8B-B14F-4D97-AF65-F5344CB8AC3E}">
        <p14:creationId xmlns:p14="http://schemas.microsoft.com/office/powerpoint/2010/main" val="3508118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منونوئوکلوز عفونی</a:t>
            </a:r>
            <a:endParaRPr lang="en-US" dirty="0"/>
          </a:p>
        </p:txBody>
      </p:sp>
      <p:sp>
        <p:nvSpPr>
          <p:cNvPr id="3" name="Content Placeholder 2"/>
          <p:cNvSpPr>
            <a:spLocks noGrp="1"/>
          </p:cNvSpPr>
          <p:nvPr>
            <p:ph idx="1"/>
          </p:nvPr>
        </p:nvSpPr>
        <p:spPr/>
        <p:txBody>
          <a:bodyPr>
            <a:normAutofit/>
          </a:bodyPr>
          <a:lstStyle/>
          <a:p>
            <a:pPr algn="r" rtl="1"/>
            <a:r>
              <a:rPr lang="fa-IR" dirty="0" smtClean="0"/>
              <a:t>عفونت اولیه اپشتین بار ویروس منونئوکلوز عفونی است </a:t>
            </a:r>
          </a:p>
          <a:p>
            <a:pPr algn="r"/>
            <a:r>
              <a:rPr lang="fa-IR" dirty="0" smtClean="0"/>
              <a:t>دوره </a:t>
            </a:r>
            <a:r>
              <a:rPr lang="fa-IR" dirty="0"/>
              <a:t>نهفتگی </a:t>
            </a:r>
            <a:r>
              <a:rPr lang="fa-IR" dirty="0" smtClean="0"/>
              <a:t>آن 5 هفته میباشد</a:t>
            </a:r>
          </a:p>
          <a:p>
            <a:pPr algn="r"/>
            <a:r>
              <a:rPr lang="fa-IR" dirty="0" smtClean="0"/>
              <a:t>در </a:t>
            </a:r>
            <a:r>
              <a:rPr lang="fa-IR" dirty="0"/>
              <a:t>بزرگسالان </a:t>
            </a:r>
            <a:r>
              <a:rPr lang="fa-IR" dirty="0" smtClean="0"/>
              <a:t>جوان رخ میدهد</a:t>
            </a:r>
          </a:p>
          <a:p>
            <a:pPr algn="r" rtl="1"/>
            <a:r>
              <a:rPr lang="fa-IR" dirty="0" smtClean="0"/>
              <a:t>انتقال از طریق تماسهای  نزدیک غیر جنسی  با افراد عفونی رخ میدهد</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38600"/>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679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730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r>
              <a:rPr lang="fa-IR" dirty="0"/>
              <a:t>نمای </a:t>
            </a:r>
            <a:r>
              <a:rPr lang="fa-IR" dirty="0" smtClean="0"/>
              <a:t>کلینیکی</a:t>
            </a:r>
            <a:endParaRPr lang="en-US" dirty="0" smtClean="0"/>
          </a:p>
          <a:p>
            <a:pPr lvl="1"/>
            <a:r>
              <a:rPr lang="fa-IR" dirty="0"/>
              <a:t>بی حالی شدید که نسبت به دیگر علائم بارزتر است</a:t>
            </a:r>
          </a:p>
          <a:p>
            <a:pPr lvl="1"/>
            <a:r>
              <a:rPr lang="fa-IR" dirty="0" smtClean="0"/>
              <a:t>فارنژیت،تب،لنفادنوپاتی </a:t>
            </a:r>
            <a:r>
              <a:rPr lang="fa-IR" dirty="0"/>
              <a:t>گردنی تهوع و درد شکم به علت هپاتیت و هپاتواسپلنومگالی</a:t>
            </a:r>
          </a:p>
          <a:p>
            <a:pPr lvl="1"/>
            <a:r>
              <a:rPr lang="fa-IR" dirty="0"/>
              <a:t>راش ماکولوپاپولار صورتی  که اگر به بیمار آنتی بیوتیک آمپیسیلین تجویز شود برجسته تر وواضح تر میشود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953000"/>
            <a:ext cx="2714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76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تشخیص و درمان</a:t>
            </a:r>
            <a:endParaRPr lang="en-US" dirty="0"/>
          </a:p>
        </p:txBody>
      </p:sp>
      <p:sp>
        <p:nvSpPr>
          <p:cNvPr id="3" name="Content Placeholder 2"/>
          <p:cNvSpPr>
            <a:spLocks noGrp="1"/>
          </p:cNvSpPr>
          <p:nvPr>
            <p:ph idx="1"/>
          </p:nvPr>
        </p:nvSpPr>
        <p:spPr/>
        <p:txBody>
          <a:bodyPr/>
          <a:lstStyle/>
          <a:p>
            <a:pPr rtl="1"/>
            <a:r>
              <a:rPr lang="fa-IR" dirty="0" smtClean="0"/>
              <a:t>در شمارش سلولهای خون لنفوسیتوز دیده میشود</a:t>
            </a:r>
          </a:p>
          <a:p>
            <a:pPr rtl="1"/>
            <a:r>
              <a:rPr lang="en-US" dirty="0" smtClean="0"/>
              <a:t>Anti-EBV</a:t>
            </a:r>
            <a:r>
              <a:rPr lang="fa-IR" dirty="0" smtClean="0"/>
              <a:t> یا تست پل بانل یا تست مونواسپات</a:t>
            </a:r>
          </a:p>
          <a:p>
            <a:pPr rtl="1"/>
            <a:r>
              <a:rPr lang="fa-IR" dirty="0" smtClean="0"/>
              <a:t>تست فانکشن کبد ممکن است اختلال دیده شود</a:t>
            </a:r>
          </a:p>
          <a:p>
            <a:r>
              <a:rPr lang="fa-IR" dirty="0" smtClean="0"/>
              <a:t>تب </a:t>
            </a:r>
            <a:r>
              <a:rPr lang="fa-IR" dirty="0"/>
              <a:t>گلندولار </a:t>
            </a:r>
            <a:r>
              <a:rPr lang="fa-IR" dirty="0" smtClean="0"/>
              <a:t>یک نمای کلینیکی مشابه منونئوکلوز عفونی است   که در بیماران با عفونت  </a:t>
            </a:r>
            <a:r>
              <a:rPr lang="en-US" dirty="0" smtClean="0">
                <a:solidFill>
                  <a:srgbClr val="FF0000"/>
                </a:solidFill>
              </a:rPr>
              <a:t>CMV,HIV,</a:t>
            </a:r>
            <a:r>
              <a:rPr lang="fa-IR" dirty="0" smtClean="0">
                <a:solidFill>
                  <a:srgbClr val="FF0000"/>
                </a:solidFill>
              </a:rPr>
              <a:t> وتوکسوپلاسموز</a:t>
            </a:r>
            <a:r>
              <a:rPr lang="fa-IR" dirty="0" smtClean="0"/>
              <a:t> دیده میشود. اما در این وضعیتها تست مونواسپات مثبت نیست.در این وضعیت باید آنتی بادی علیه </a:t>
            </a:r>
            <a:r>
              <a:rPr lang="en-US" dirty="0" smtClean="0"/>
              <a:t>HIV</a:t>
            </a:r>
            <a:r>
              <a:rPr lang="fa-IR" dirty="0" smtClean="0"/>
              <a:t> و </a:t>
            </a:r>
            <a:r>
              <a:rPr lang="en-US" dirty="0" smtClean="0"/>
              <a:t>CMV</a:t>
            </a:r>
            <a:r>
              <a:rPr lang="fa-IR" dirty="0" smtClean="0"/>
              <a:t> و توکسوپلاسموز بررسی شود </a:t>
            </a:r>
            <a:endParaRPr lang="en-US" dirty="0"/>
          </a:p>
        </p:txBody>
      </p:sp>
    </p:spTree>
    <p:extLst>
      <p:ext uri="{BB962C8B-B14F-4D97-AF65-F5344CB8AC3E}">
        <p14:creationId xmlns:p14="http://schemas.microsoft.com/office/powerpoint/2010/main" val="156324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درمان</a:t>
            </a:r>
            <a:endParaRPr lang="en-US" dirty="0"/>
          </a:p>
        </p:txBody>
      </p:sp>
      <p:sp>
        <p:nvSpPr>
          <p:cNvPr id="3" name="Content Placeholder 2"/>
          <p:cNvSpPr>
            <a:spLocks noGrp="1"/>
          </p:cNvSpPr>
          <p:nvPr>
            <p:ph idx="1"/>
          </p:nvPr>
        </p:nvSpPr>
        <p:spPr/>
        <p:txBody>
          <a:bodyPr/>
          <a:lstStyle/>
          <a:p>
            <a:pPr algn="r" rtl="1"/>
            <a:r>
              <a:rPr lang="fa-IR" dirty="0" smtClean="0"/>
              <a:t>کاهش درد	</a:t>
            </a:r>
          </a:p>
          <a:p>
            <a:pPr algn="r" rtl="1"/>
            <a:r>
              <a:rPr lang="fa-IR" dirty="0" smtClean="0"/>
              <a:t>بی حالی در عرض چند هفته برطرف میشود</a:t>
            </a:r>
          </a:p>
          <a:p>
            <a:pPr algn="r" rtl="1"/>
            <a:r>
              <a:rPr lang="fa-IR" dirty="0" smtClean="0"/>
              <a:t>درمان ضد ویروسی ضرورت ندارد</a:t>
            </a:r>
          </a:p>
          <a:p>
            <a:pPr algn="r" rtl="1"/>
            <a:r>
              <a:rPr lang="fa-IR" smtClean="0"/>
              <a:t>آنتی بیوتیک یا کورتون برای فارنژیت یا ادم فارنژیال  کاربرد ندارد</a:t>
            </a:r>
            <a:endParaRPr lang="fa-IR"/>
          </a:p>
          <a:p>
            <a:pPr algn="r" rtl="1"/>
            <a:endParaRPr lang="en-US" dirty="0"/>
          </a:p>
        </p:txBody>
      </p:sp>
    </p:spTree>
    <p:extLst>
      <p:ext uri="{BB962C8B-B14F-4D97-AF65-F5344CB8AC3E}">
        <p14:creationId xmlns:p14="http://schemas.microsoft.com/office/powerpoint/2010/main" val="1166458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لکوپلاکیای مویی</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یک نوع عفونت ثانویه ناشی از </a:t>
            </a:r>
            <a:r>
              <a:rPr lang="en-US" dirty="0" smtClean="0"/>
              <a:t>EBV</a:t>
            </a:r>
            <a:r>
              <a:rPr lang="fa-IR" dirty="0" smtClean="0"/>
              <a:t> میباشد</a:t>
            </a:r>
          </a:p>
          <a:p>
            <a:pPr algn="r"/>
            <a:r>
              <a:rPr lang="fa-IR" dirty="0" smtClean="0"/>
              <a:t>نمای کلینیکی آن به صورت پچ سفید هموژنوزچسبنده میباشد که در بردر طرفی زبان دیده میشود </a:t>
            </a:r>
            <a:r>
              <a:rPr lang="fa-IR" dirty="0"/>
              <a:t>(گاها </a:t>
            </a:r>
            <a:r>
              <a:rPr lang="fa-IR" dirty="0" smtClean="0"/>
              <a:t>سطح پشتی یا شکمی زبان)</a:t>
            </a:r>
          </a:p>
          <a:p>
            <a:pPr algn="r" rtl="1"/>
            <a:r>
              <a:rPr lang="fa-IR" dirty="0" smtClean="0"/>
              <a:t>فاقد درد</a:t>
            </a:r>
          </a:p>
          <a:p>
            <a:pPr algn="r" rtl="1"/>
            <a:r>
              <a:rPr lang="fa-IR" dirty="0" smtClean="0"/>
              <a:t>پیش بدخیم نیستند</a:t>
            </a:r>
          </a:p>
          <a:p>
            <a:pPr algn="r" rtl="1"/>
            <a:r>
              <a:rPr lang="fa-IR" dirty="0" smtClean="0"/>
              <a:t>در بیماران با ضعف سیستم ایمنی</a:t>
            </a:r>
          </a:p>
          <a:p>
            <a:pPr lvl="1"/>
            <a:r>
              <a:rPr lang="fa-IR" dirty="0" smtClean="0"/>
              <a:t>بندرت در دیابتی ها و                                           استفاده </a:t>
            </a:r>
            <a:r>
              <a:rPr lang="fa-IR" dirty="0"/>
              <a:t>کنندگان  </a:t>
            </a:r>
            <a:r>
              <a:rPr lang="fa-IR" dirty="0" smtClean="0"/>
              <a:t>استروئیدهای تنفسی</a:t>
            </a:r>
            <a:endParaRPr lang="fa-IR" dirty="0"/>
          </a:p>
          <a:p>
            <a:pPr algn="r" rtl="1"/>
            <a:endParaRPr lang="fa-IR" dirty="0" smtClean="0"/>
          </a:p>
          <a:p>
            <a:pPr algn="r" rt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67200"/>
            <a:ext cx="3217889"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303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تشخیص</a:t>
            </a:r>
            <a:endParaRPr lang="en-US" dirty="0"/>
          </a:p>
        </p:txBody>
      </p:sp>
      <p:sp>
        <p:nvSpPr>
          <p:cNvPr id="3" name="Content Placeholder 2"/>
          <p:cNvSpPr>
            <a:spLocks noGrp="1"/>
          </p:cNvSpPr>
          <p:nvPr>
            <p:ph idx="1"/>
          </p:nvPr>
        </p:nvSpPr>
        <p:spPr/>
        <p:txBody>
          <a:bodyPr/>
          <a:lstStyle/>
          <a:p>
            <a:pPr algn="r" rtl="1"/>
            <a:r>
              <a:rPr lang="fa-IR" dirty="0" smtClean="0"/>
              <a:t>معاینه هیستوپاتولوژیک</a:t>
            </a:r>
          </a:p>
          <a:p>
            <a:pPr lvl="1" algn="r" rtl="1"/>
            <a:r>
              <a:rPr lang="fa-IR" dirty="0" smtClean="0"/>
              <a:t>هایپرکراتوز</a:t>
            </a:r>
          </a:p>
          <a:p>
            <a:pPr lvl="1" algn="r" rtl="1"/>
            <a:r>
              <a:rPr lang="fa-IR" dirty="0" smtClean="0"/>
              <a:t>آکانتوز</a:t>
            </a:r>
          </a:p>
          <a:p>
            <a:pPr lvl="1" algn="r" rtl="1"/>
            <a:r>
              <a:rPr lang="fa-IR" dirty="0" smtClean="0"/>
              <a:t>فقدان انفیلتراسیون التهابی</a:t>
            </a:r>
          </a:p>
          <a:p>
            <a:pPr lvl="1" algn="r" rtl="1"/>
            <a:r>
              <a:rPr lang="fa-IR" dirty="0" smtClean="0"/>
              <a:t>تائید وجود آنتی ژن مشتق از </a:t>
            </a:r>
            <a:r>
              <a:rPr lang="en-US" dirty="0" smtClean="0"/>
              <a:t>EBV</a:t>
            </a:r>
            <a:r>
              <a:rPr lang="fa-IR" dirty="0" smtClean="0"/>
              <a:t> توسط ایمونوهیستوشیمی</a:t>
            </a:r>
          </a:p>
          <a:p>
            <a:pPr algn="r" rtl="1"/>
            <a:r>
              <a:rPr lang="fa-IR" dirty="0" smtClean="0"/>
              <a:t>نیاز به درمان ندارد</a:t>
            </a:r>
            <a:endParaRPr lang="en-US" dirty="0"/>
          </a:p>
        </p:txBody>
      </p:sp>
    </p:spTree>
    <p:extLst>
      <p:ext uri="{BB962C8B-B14F-4D97-AF65-F5344CB8AC3E}">
        <p14:creationId xmlns:p14="http://schemas.microsoft.com/office/powerpoint/2010/main" val="180353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r>
              <a:rPr lang="en-US" dirty="0" smtClean="0"/>
              <a:t>CMV </a:t>
            </a:r>
            <a:r>
              <a:rPr lang="fa-IR" dirty="0" smtClean="0"/>
              <a:t> بویژه </a:t>
            </a:r>
            <a:r>
              <a:rPr lang="fa-IR" dirty="0"/>
              <a:t>در اشخاص با ضعف سیستم ایمنی بیماری ایجاد میکند</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1860"/>
            <a:ext cx="6324600" cy="512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543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سیتومگالوویروس</a:t>
            </a:r>
            <a:endParaRPr lang="en-US" dirty="0"/>
          </a:p>
        </p:txBody>
      </p:sp>
      <p:sp>
        <p:nvSpPr>
          <p:cNvPr id="3" name="Content Placeholder 2"/>
          <p:cNvSpPr>
            <a:spLocks noGrp="1"/>
          </p:cNvSpPr>
          <p:nvPr>
            <p:ph idx="1"/>
          </p:nvPr>
        </p:nvSpPr>
        <p:spPr/>
        <p:txBody>
          <a:bodyPr/>
          <a:lstStyle/>
          <a:p>
            <a:pPr algn="r" rtl="1"/>
            <a:r>
              <a:rPr lang="fa-IR" dirty="0" smtClean="0"/>
              <a:t>بتا هرپس ویروس است</a:t>
            </a:r>
          </a:p>
          <a:p>
            <a:pPr algn="r" rtl="1"/>
            <a:r>
              <a:rPr lang="fa-IR" dirty="0" smtClean="0"/>
              <a:t>از طریق اکسپوژر به مایعات بدن  مثل بزاق،ادرار و ترشحات واژن  منتقل میشود</a:t>
            </a:r>
          </a:p>
          <a:p>
            <a:pPr algn="r" rtl="1"/>
            <a:r>
              <a:rPr lang="fa-IR" dirty="0" smtClean="0"/>
              <a:t>بندرت باعث بیماریهای دهان میشود.در افراد مبتلا به ساپرس ایمنی میتواند باعث زخمهای دهانی سطحی  شبه ستاره ای شود مخصوصا در روی زبان </a:t>
            </a:r>
            <a:endParaRPr lang="en-US" dirty="0"/>
          </a:p>
        </p:txBody>
      </p:sp>
    </p:spTree>
    <p:extLst>
      <p:ext uri="{BB962C8B-B14F-4D97-AF65-F5344CB8AC3E}">
        <p14:creationId xmlns:p14="http://schemas.microsoft.com/office/powerpoint/2010/main" val="3771789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2559" y="1786923"/>
            <a:ext cx="3698882" cy="415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7652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HHV8</a:t>
            </a:r>
            <a:endParaRPr lang="en-US" dirty="0"/>
          </a:p>
        </p:txBody>
      </p:sp>
      <p:sp>
        <p:nvSpPr>
          <p:cNvPr id="3" name="Content Placeholder 2"/>
          <p:cNvSpPr>
            <a:spLocks noGrp="1"/>
          </p:cNvSpPr>
          <p:nvPr>
            <p:ph idx="1"/>
          </p:nvPr>
        </p:nvSpPr>
        <p:spPr/>
        <p:txBody>
          <a:bodyPr/>
          <a:lstStyle/>
          <a:p>
            <a:pPr algn="r" rtl="1"/>
            <a:r>
              <a:rPr lang="fa-IR" dirty="0" smtClean="0"/>
              <a:t>در دهان ممکن است سارکوم کاپوسی ایجاد کند</a:t>
            </a:r>
          </a:p>
          <a:p>
            <a:pPr algn="r" rtl="1"/>
            <a:r>
              <a:rPr lang="fa-IR" dirty="0" smtClean="0"/>
              <a:t>از طریق جنسی و غیرجنسی(بزاق و خون) منتقل میشود</a:t>
            </a:r>
          </a:p>
          <a:p>
            <a:pPr algn="r" rtl="1"/>
            <a:r>
              <a:rPr lang="fa-IR" dirty="0" smtClean="0"/>
              <a:t>سارکوم کاپوسی در دهان در افراد با نقص سیستم ایمنی مخصوصا </a:t>
            </a:r>
            <a:r>
              <a:rPr lang="en-US" dirty="0" smtClean="0"/>
              <a:t>HIV</a:t>
            </a:r>
            <a:r>
              <a:rPr lang="fa-IR" dirty="0" smtClean="0"/>
              <a:t> که درمان نشده اند دیده میشود</a:t>
            </a:r>
          </a:p>
          <a:p>
            <a:pPr algn="r" rtl="1"/>
            <a:r>
              <a:rPr lang="fa-IR" dirty="0" smtClean="0"/>
              <a:t>نمای کلینیکی</a:t>
            </a:r>
          </a:p>
          <a:p>
            <a:pPr lvl="1" algn="r" rtl="1"/>
            <a:r>
              <a:rPr lang="fa-IR" dirty="0" smtClean="0"/>
              <a:t>ماکول ،پاپول،ندول ارغوانی ،آبی یا قرمز که معمولا در حد </a:t>
            </a:r>
            <a:r>
              <a:rPr lang="fa-IR" dirty="0" smtClean="0">
                <a:solidFill>
                  <a:srgbClr val="FF0000"/>
                </a:solidFill>
              </a:rPr>
              <a:t>فاصل کام سخت و نرم </a:t>
            </a:r>
            <a:r>
              <a:rPr lang="fa-IR" dirty="0" smtClean="0"/>
              <a:t>ایجاد میشود</a:t>
            </a:r>
          </a:p>
          <a:p>
            <a:pPr lvl="1" algn="r" rtl="1"/>
            <a:r>
              <a:rPr lang="fa-IR" dirty="0" smtClean="0"/>
              <a:t>ضایعات منتشر شده و باعث تخریب میشود</a:t>
            </a:r>
          </a:p>
          <a:p>
            <a:pPr algn="r" rtl="1"/>
            <a:endParaRPr lang="en-US" dirty="0"/>
          </a:p>
        </p:txBody>
      </p:sp>
    </p:spTree>
    <p:extLst>
      <p:ext uri="{BB962C8B-B14F-4D97-AF65-F5344CB8AC3E}">
        <p14:creationId xmlns:p14="http://schemas.microsoft.com/office/powerpoint/2010/main" val="3521347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گاهی </a:t>
            </a:r>
            <a:r>
              <a:rPr lang="fa-IR" dirty="0" smtClean="0"/>
              <a:t>در لثه </a:t>
            </a:r>
            <a:r>
              <a:rPr lang="fa-IR" dirty="0"/>
              <a:t>ماگزیلا </a:t>
            </a:r>
            <a:r>
              <a:rPr lang="fa-IR" dirty="0" smtClean="0"/>
              <a:t>ایجاد میشود</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3877392" cy="369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14800" y="2782669"/>
            <a:ext cx="4572000" cy="3170099"/>
          </a:xfrm>
          <a:prstGeom prst="rect">
            <a:avLst/>
          </a:prstGeom>
        </p:spPr>
        <p:txBody>
          <a:bodyPr>
            <a:spAutoFit/>
          </a:bodyPr>
          <a:lstStyle/>
          <a:p>
            <a:pPr algn="r" rtl="1"/>
            <a:r>
              <a:rPr lang="fa-IR" sz="4000" dirty="0"/>
              <a:t>همانطور که ضایعه پیشرفت میکند دچار زخم و نکروز میشود و در لثه میتواند باعث لقی دندان کردد</a:t>
            </a:r>
          </a:p>
        </p:txBody>
      </p:sp>
    </p:spTree>
    <p:extLst>
      <p:ext uri="{BB962C8B-B14F-4D97-AF65-F5344CB8AC3E}">
        <p14:creationId xmlns:p14="http://schemas.microsoft.com/office/powerpoint/2010/main" val="2366219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تشخیص</a:t>
            </a:r>
            <a:endParaRPr lang="en-US" dirty="0"/>
          </a:p>
        </p:txBody>
      </p:sp>
      <p:sp>
        <p:nvSpPr>
          <p:cNvPr id="3" name="Content Placeholder 2"/>
          <p:cNvSpPr>
            <a:spLocks noGrp="1"/>
          </p:cNvSpPr>
          <p:nvPr>
            <p:ph idx="1"/>
          </p:nvPr>
        </p:nvSpPr>
        <p:spPr/>
        <p:txBody>
          <a:bodyPr/>
          <a:lstStyle/>
          <a:p>
            <a:pPr algn="r" rtl="1"/>
            <a:r>
              <a:rPr lang="fa-IR" dirty="0" smtClean="0"/>
              <a:t>بررسی هیستوپاتولوژیک</a:t>
            </a:r>
            <a:endParaRPr lang="en-US" dirty="0"/>
          </a:p>
        </p:txBody>
      </p:sp>
    </p:spTree>
    <p:extLst>
      <p:ext uri="{BB962C8B-B14F-4D97-AF65-F5344CB8AC3E}">
        <p14:creationId xmlns:p14="http://schemas.microsoft.com/office/powerpoint/2010/main" val="3015907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کوکساکی ویروسها</a:t>
            </a:r>
            <a:endParaRPr lang="en-US" dirty="0"/>
          </a:p>
        </p:txBody>
      </p:sp>
      <p:sp>
        <p:nvSpPr>
          <p:cNvPr id="3" name="Content Placeholder 2"/>
          <p:cNvSpPr>
            <a:spLocks noGrp="1"/>
          </p:cNvSpPr>
          <p:nvPr>
            <p:ph idx="1"/>
          </p:nvPr>
        </p:nvSpPr>
        <p:spPr/>
        <p:txBody>
          <a:bodyPr>
            <a:normAutofit/>
          </a:bodyPr>
          <a:lstStyle/>
          <a:p>
            <a:pPr algn="r"/>
            <a:r>
              <a:rPr lang="fa-IR" dirty="0" smtClean="0"/>
              <a:t>پیکورنا ویروسها ویروسهای </a:t>
            </a:r>
            <a:r>
              <a:rPr lang="en-US" dirty="0" smtClean="0"/>
              <a:t>RNA</a:t>
            </a:r>
            <a:r>
              <a:rPr lang="fa-IR" dirty="0" smtClean="0"/>
              <a:t> دار هستند .</a:t>
            </a:r>
          </a:p>
          <a:p>
            <a:pPr lvl="1"/>
            <a:r>
              <a:rPr lang="fa-IR" dirty="0" smtClean="0"/>
              <a:t>انتروویروس،رینوویروس،هپارتوویروس،کاردیوویروس،آفتوویروس،پارا اکویروس</a:t>
            </a:r>
          </a:p>
          <a:p>
            <a:pPr lvl="1"/>
            <a:r>
              <a:rPr lang="fa-IR" dirty="0" smtClean="0"/>
              <a:t>انتروویروس :پولیوویروس،کوکساکی ویروس،اکوویروس</a:t>
            </a:r>
            <a:endParaRPr lang="en-US" dirty="0" smtClean="0"/>
          </a:p>
        </p:txBody>
      </p:sp>
    </p:spTree>
    <p:extLst>
      <p:ext uri="{BB962C8B-B14F-4D97-AF65-F5344CB8AC3E}">
        <p14:creationId xmlns:p14="http://schemas.microsoft.com/office/powerpoint/2010/main" val="1750958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دست وپا ودهانِ: </a:t>
            </a:r>
            <a:endParaRPr lang="en-US" dirty="0"/>
          </a:p>
        </p:txBody>
      </p:sp>
      <p:sp>
        <p:nvSpPr>
          <p:cNvPr id="3" name="Content Placeholder 2"/>
          <p:cNvSpPr>
            <a:spLocks noGrp="1"/>
          </p:cNvSpPr>
          <p:nvPr>
            <p:ph idx="1"/>
          </p:nvPr>
        </p:nvSpPr>
        <p:spPr/>
        <p:txBody>
          <a:bodyPr/>
          <a:lstStyle/>
          <a:p>
            <a:r>
              <a:rPr lang="fa-IR" dirty="0" smtClean="0"/>
              <a:t>یک </a:t>
            </a:r>
            <a:r>
              <a:rPr lang="fa-IR" dirty="0"/>
              <a:t>بیماری ویروسی رایج میباشد که نوزادان و بچه های 3 تا ده سال را گرفتار میکند</a:t>
            </a:r>
          </a:p>
          <a:p>
            <a:r>
              <a:rPr lang="fa-IR" dirty="0" smtClean="0"/>
              <a:t> </a:t>
            </a:r>
            <a:r>
              <a:rPr lang="en-US" dirty="0" err="1" smtClean="0"/>
              <a:t>coxsackie</a:t>
            </a:r>
            <a:r>
              <a:rPr lang="en-US" dirty="0" smtClean="0"/>
              <a:t> </a:t>
            </a:r>
            <a:r>
              <a:rPr lang="en-US" dirty="0"/>
              <a:t>virus A16 </a:t>
            </a:r>
            <a:r>
              <a:rPr lang="fa-IR" dirty="0"/>
              <a:t>رایجترین عامل</a:t>
            </a:r>
          </a:p>
          <a:p>
            <a:r>
              <a:rPr lang="en-US" dirty="0" err="1"/>
              <a:t>coxsackie</a:t>
            </a:r>
            <a:r>
              <a:rPr lang="en-US" dirty="0"/>
              <a:t> viruses A5, A7, A9, A10, B2, B5, </a:t>
            </a:r>
          </a:p>
          <a:p>
            <a:r>
              <a:rPr lang="en-US" dirty="0" err="1"/>
              <a:t>enterovirus</a:t>
            </a:r>
            <a:r>
              <a:rPr lang="en-US" dirty="0"/>
              <a:t> 71</a:t>
            </a:r>
          </a:p>
          <a:p>
            <a:r>
              <a:rPr lang="fa-IR" dirty="0"/>
              <a:t>این بیماری به صورت اپیدمی کوچک در تابستان معمولا رخ میدهد (کل مدرسه یا مهد کودک)</a:t>
            </a:r>
          </a:p>
          <a:p>
            <a:endParaRPr lang="en-US" dirty="0"/>
          </a:p>
        </p:txBody>
      </p:sp>
    </p:spTree>
    <p:extLst>
      <p:ext uri="{BB962C8B-B14F-4D97-AF65-F5344CB8AC3E}">
        <p14:creationId xmlns:p14="http://schemas.microsoft.com/office/powerpoint/2010/main" val="32511752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نحوه انتقال</a:t>
            </a:r>
          </a:p>
          <a:p>
            <a:pPr lvl="1" algn="r" rtl="1"/>
            <a:r>
              <a:rPr lang="fa-IR" dirty="0" smtClean="0"/>
              <a:t>دهانی مدفوعی</a:t>
            </a:r>
          </a:p>
          <a:p>
            <a:pPr lvl="1" algn="r" rtl="1"/>
            <a:r>
              <a:rPr lang="fa-IR" dirty="0" smtClean="0"/>
              <a:t>تنفس قطرات آلوده</a:t>
            </a:r>
          </a:p>
          <a:p>
            <a:pPr lvl="1" algn="r" rtl="1"/>
            <a:r>
              <a:rPr lang="fa-IR" dirty="0" smtClean="0"/>
              <a:t>تماس با ضایعات پوستی</a:t>
            </a:r>
          </a:p>
          <a:p>
            <a:pPr algn="r" rtl="1"/>
            <a:r>
              <a:rPr lang="fa-IR" dirty="0" smtClean="0"/>
              <a:t>دوره کمون 3 ت7 روز است</a:t>
            </a:r>
          </a:p>
          <a:p>
            <a:pPr algn="r" rtl="1"/>
            <a:r>
              <a:rPr lang="fa-IR" dirty="0" smtClean="0"/>
              <a:t>بیشترین دوره مسری بودن بیماری در هفته اول بیماری است</a:t>
            </a:r>
          </a:p>
          <a:p>
            <a:pPr algn="r" rtl="1"/>
            <a:r>
              <a:rPr lang="fa-IR" dirty="0" smtClean="0"/>
              <a:t>ویروس برای 6 تا 8 هفته در مدفوع وجود دارد و برای یک هفته در سیستم تنفسی حاضر است</a:t>
            </a:r>
            <a:endParaRPr lang="en-US" dirty="0"/>
          </a:p>
        </p:txBody>
      </p:sp>
    </p:spTree>
    <p:extLst>
      <p:ext uri="{BB962C8B-B14F-4D97-AF65-F5344CB8AC3E}">
        <p14:creationId xmlns:p14="http://schemas.microsoft.com/office/powerpoint/2010/main" val="2017703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علائم</a:t>
            </a:r>
          </a:p>
          <a:p>
            <a:pPr lvl="1"/>
            <a:r>
              <a:rPr lang="fa-IR" dirty="0" smtClean="0"/>
              <a:t>تب ،کاهش اشتها،سوزش </a:t>
            </a:r>
            <a:r>
              <a:rPr lang="fa-IR" dirty="0"/>
              <a:t>گلو </a:t>
            </a:r>
            <a:r>
              <a:rPr lang="fa-IR" dirty="0" smtClean="0"/>
              <a:t>و بی حالی</a:t>
            </a:r>
          </a:p>
          <a:p>
            <a:pPr lvl="1" algn="r" rtl="1"/>
            <a:r>
              <a:rPr lang="fa-IR" dirty="0" smtClean="0"/>
              <a:t>بعد از یک تا دوروز ویزیکولها و زخمهای  دهانی  بروز میکنند(یک تا 30 عدد)</a:t>
            </a:r>
          </a:p>
          <a:p>
            <a:pPr lvl="1"/>
            <a:r>
              <a:rPr lang="fa-IR" dirty="0" smtClean="0"/>
              <a:t>مخاط </a:t>
            </a:r>
            <a:r>
              <a:rPr lang="fa-IR" dirty="0"/>
              <a:t>گونه،لب </a:t>
            </a:r>
            <a:r>
              <a:rPr lang="fa-IR" dirty="0" smtClean="0"/>
              <a:t>و زبان(هرجائی از دهان ممکن است </a:t>
            </a:r>
            <a:r>
              <a:rPr lang="fa-IR" dirty="0"/>
              <a:t>درگیر </a:t>
            </a:r>
            <a:r>
              <a:rPr lang="fa-IR" dirty="0" smtClean="0"/>
              <a:t>شود)</a:t>
            </a:r>
          </a:p>
          <a:p>
            <a:pPr lvl="1"/>
            <a:r>
              <a:rPr lang="fa-IR" dirty="0" smtClean="0"/>
              <a:t>قطر ویزیکولها 2 تا 7 میلیمتر است اما میتواند </a:t>
            </a:r>
            <a:r>
              <a:rPr lang="fa-IR" dirty="0"/>
              <a:t>بزرگتر </a:t>
            </a:r>
            <a:r>
              <a:rPr lang="fa-IR" dirty="0" smtClean="0"/>
              <a:t>هم باشد .و بعداز یک دوره یک هفته ای محو میشود</a:t>
            </a:r>
          </a:p>
          <a:p>
            <a:pPr lvl="1"/>
            <a:r>
              <a:rPr lang="fa-IR" dirty="0" smtClean="0"/>
              <a:t>کف دست وپا بدنبال ضایعات دهان </a:t>
            </a:r>
            <a:r>
              <a:rPr lang="fa-IR" dirty="0"/>
              <a:t>درگیر </a:t>
            </a:r>
            <a:r>
              <a:rPr lang="fa-IR" dirty="0" smtClean="0"/>
              <a:t>میشوند(ویزیکول یا تاول کوچک بر روی انکشتان)</a:t>
            </a:r>
            <a:endParaRPr lang="en-US" dirty="0"/>
          </a:p>
        </p:txBody>
      </p:sp>
    </p:spTree>
    <p:extLst>
      <p:ext uri="{BB962C8B-B14F-4D97-AF65-F5344CB8AC3E}">
        <p14:creationId xmlns:p14="http://schemas.microsoft.com/office/powerpoint/2010/main" val="1046986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تشخیص کلینیکی و درمان علامتی است</a:t>
            </a:r>
          </a:p>
          <a:p>
            <a:pPr algn="r" rt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139" y="2438400"/>
            <a:ext cx="5638799" cy="375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32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r>
              <a:rPr lang="fa-IR" sz="2800" dirty="0"/>
              <a:t>گاما:مثل </a:t>
            </a:r>
            <a:r>
              <a:rPr lang="en-US" sz="2800" dirty="0"/>
              <a:t>EBV </a:t>
            </a:r>
            <a:r>
              <a:rPr lang="fa-IR" sz="2800" dirty="0"/>
              <a:t>و</a:t>
            </a:r>
            <a:r>
              <a:rPr lang="en-US" sz="2800" dirty="0"/>
              <a:t>HHV8 </a:t>
            </a:r>
            <a:r>
              <a:rPr lang="en-US" sz="2800" dirty="0" smtClean="0"/>
              <a:t> </a:t>
            </a:r>
            <a:r>
              <a:rPr lang="fa-IR" sz="2800" dirty="0" smtClean="0"/>
              <a:t>در </a:t>
            </a:r>
            <a:r>
              <a:rPr lang="fa-IR" sz="2800" dirty="0"/>
              <a:t>سلولهای لنفوبلاستوئید تکثیر  میکند وممکن است </a:t>
            </a:r>
            <a:r>
              <a:rPr lang="fa-IR" sz="2800" dirty="0" smtClean="0"/>
              <a:t>باعث </a:t>
            </a:r>
            <a:r>
              <a:rPr lang="fa-IR" sz="2800" dirty="0"/>
              <a:t>یک عفونت تخریبی یا نهفته در لنفوسیت </a:t>
            </a:r>
            <a:r>
              <a:rPr lang="en-US" sz="2800" dirty="0"/>
              <a:t>B </a:t>
            </a:r>
            <a:r>
              <a:rPr lang="fa-IR" sz="2800" dirty="0"/>
              <a:t>یا </a:t>
            </a:r>
            <a:r>
              <a:rPr lang="en-US" sz="2800" dirty="0"/>
              <a:t>T </a:t>
            </a:r>
            <a:r>
              <a:rPr lang="fa-IR" sz="2800" dirty="0"/>
              <a:t>شود.در بافت لنفاوی نهفته میشود وارتباط نزدیکی با برخی از بیماریهای بدخیم دارد.مثل </a:t>
            </a:r>
            <a:r>
              <a:rPr lang="en-US" sz="2800" dirty="0" smtClean="0"/>
              <a:t>EBV</a:t>
            </a:r>
            <a:r>
              <a:rPr lang="fa-IR" sz="2800" dirty="0" smtClean="0"/>
              <a:t>که </a:t>
            </a:r>
            <a:r>
              <a:rPr lang="fa-IR" sz="2800" dirty="0"/>
              <a:t>باعث منونوکلئوز عفونی میشود  و باعث بیماریهای بدخیم مثل لنفوم بورکیت  کارسینوم نازوفارنجیال میگردد</a:t>
            </a:r>
          </a:p>
          <a:p>
            <a:endParaRPr lang="en-US" dirty="0"/>
          </a:p>
        </p:txBody>
      </p:sp>
    </p:spTree>
    <p:extLst>
      <p:ext uri="{BB962C8B-B14F-4D97-AF65-F5344CB8AC3E}">
        <p14:creationId xmlns:p14="http://schemas.microsoft.com/office/powerpoint/2010/main" val="5590714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هرپانژین</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عفونت رایج در بچه هاست </a:t>
            </a:r>
          </a:p>
          <a:p>
            <a:pPr algn="r" rtl="1"/>
            <a:r>
              <a:rPr lang="fa-IR" dirty="0" smtClean="0"/>
              <a:t>از طریق بزاق یا چرخه دهانی مدفوعی منتقل میشود</a:t>
            </a:r>
          </a:p>
          <a:p>
            <a:pPr algn="r" rtl="1"/>
            <a:r>
              <a:rPr lang="fa-IR" dirty="0" smtClean="0"/>
              <a:t>حالت اپیدمی دارد</a:t>
            </a:r>
          </a:p>
          <a:p>
            <a:pPr algn="r" rtl="1"/>
            <a:r>
              <a:rPr lang="fa-IR" dirty="0" smtClean="0"/>
              <a:t>در فصول تابستان یا پائیز بیشتر رخ میدهد</a:t>
            </a:r>
          </a:p>
          <a:p>
            <a:pPr algn="r" rtl="1"/>
            <a:r>
              <a:rPr lang="fa-IR" dirty="0" smtClean="0"/>
              <a:t>دوره کمون دو تا ده روز است</a:t>
            </a:r>
          </a:p>
          <a:p>
            <a:pPr algn="r" rtl="1"/>
            <a:r>
              <a:rPr lang="fa-IR" dirty="0" smtClean="0"/>
              <a:t>علائم</a:t>
            </a:r>
          </a:p>
          <a:p>
            <a:pPr lvl="1"/>
            <a:r>
              <a:rPr lang="fa-IR" dirty="0" smtClean="0"/>
              <a:t>تب،سوزش </a:t>
            </a:r>
            <a:r>
              <a:rPr lang="fa-IR" dirty="0"/>
              <a:t>گلو،سردرد،دیسفاژی </a:t>
            </a:r>
            <a:r>
              <a:rPr lang="fa-IR" dirty="0" smtClean="0"/>
              <a:t>بیحالی</a:t>
            </a:r>
          </a:p>
          <a:p>
            <a:pPr lvl="1" algn="r" rtl="1"/>
            <a:r>
              <a:rPr lang="fa-IR" dirty="0" smtClean="0"/>
              <a:t>بعد از 2 تا 48 ساعت اریتم منتشر و ویزیکولهای متعدد در ناحیه خلفی دهان که سریعا ترکیده وزخمی میشود</a:t>
            </a:r>
          </a:p>
          <a:p>
            <a:pPr lvl="1" algn="r" rtl="1"/>
            <a:r>
              <a:rPr lang="fa-IR" dirty="0" smtClean="0"/>
              <a:t>7تا ده روز بعد مشکل بیمار برطرف میشود</a:t>
            </a:r>
            <a:endParaRPr lang="en-US" dirty="0"/>
          </a:p>
        </p:txBody>
      </p:sp>
    </p:spTree>
    <p:extLst>
      <p:ext uri="{BB962C8B-B14F-4D97-AF65-F5344CB8AC3E}">
        <p14:creationId xmlns:p14="http://schemas.microsoft.com/office/powerpoint/2010/main" val="26490223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تشخیص کلینیکی است و درمان علامتی است</a:t>
            </a:r>
            <a:endParaRPr lang="en-US" dirty="0"/>
          </a:p>
        </p:txBody>
      </p:sp>
    </p:spTree>
    <p:extLst>
      <p:ext uri="{BB962C8B-B14F-4D97-AF65-F5344CB8AC3E}">
        <p14:creationId xmlns:p14="http://schemas.microsoft.com/office/powerpoint/2010/main" val="40120030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فارنژیت لنفوندولار حاد</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کوکساکی ویروس </a:t>
            </a:r>
            <a:r>
              <a:rPr lang="en-US" dirty="0" smtClean="0"/>
              <a:t>A10</a:t>
            </a:r>
          </a:p>
          <a:p>
            <a:pPr algn="r"/>
            <a:r>
              <a:rPr lang="fa-IR" dirty="0" smtClean="0"/>
              <a:t>بچه ها و جوانان را </a:t>
            </a:r>
            <a:r>
              <a:rPr lang="fa-IR" dirty="0"/>
              <a:t>درگیر </a:t>
            </a:r>
            <a:r>
              <a:rPr lang="fa-IR" dirty="0" smtClean="0"/>
              <a:t>میکند</a:t>
            </a:r>
          </a:p>
          <a:p>
            <a:pPr algn="r" rtl="1"/>
            <a:r>
              <a:rPr lang="fa-IR" dirty="0" smtClean="0"/>
              <a:t>دوره نهفتکی 5 روز است</a:t>
            </a:r>
          </a:p>
          <a:p>
            <a:pPr lvl="1"/>
            <a:r>
              <a:rPr lang="fa-IR" dirty="0" smtClean="0"/>
              <a:t>سپس سوزش </a:t>
            </a:r>
            <a:r>
              <a:rPr lang="fa-IR" dirty="0"/>
              <a:t>گلو،تب،سردرد </a:t>
            </a:r>
            <a:r>
              <a:rPr lang="fa-IR" dirty="0" smtClean="0"/>
              <a:t>خفیف بی اشتهایی</a:t>
            </a:r>
          </a:p>
          <a:p>
            <a:pPr lvl="1"/>
            <a:r>
              <a:rPr lang="fa-IR" dirty="0" smtClean="0"/>
              <a:t>دو الی سه روز بعد ضایعات دهانی ایجاد میشود که شامل پاپولهای زرد تا سفید مجزا بر روی زبان کوچک،کام نرم،چین </a:t>
            </a:r>
            <a:r>
              <a:rPr lang="fa-IR" dirty="0"/>
              <a:t>پالاتوگلوسوس </a:t>
            </a:r>
            <a:r>
              <a:rPr lang="fa-IR" dirty="0" smtClean="0"/>
              <a:t>دیواره حلفی حلق</a:t>
            </a:r>
          </a:p>
          <a:p>
            <a:pPr lvl="1" algn="r" rtl="1"/>
            <a:r>
              <a:rPr lang="fa-IR" dirty="0" smtClean="0"/>
              <a:t>ضایعات خود محدود شونده هستندو پس از ده روز  برطرف میشوند بدون اینکه تاول یا زخمی ایجاد شود</a:t>
            </a:r>
          </a:p>
          <a:p>
            <a:pPr lvl="1" algn="r" rtl="1"/>
            <a:r>
              <a:rPr lang="fa-IR" dirty="0" smtClean="0"/>
              <a:t>درمان علامتی اشت</a:t>
            </a:r>
            <a:endParaRPr lang="en-US" dirty="0"/>
          </a:p>
        </p:txBody>
      </p:sp>
    </p:spTree>
    <p:extLst>
      <p:ext uri="{BB962C8B-B14F-4D97-AF65-F5344CB8AC3E}">
        <p14:creationId xmlns:p14="http://schemas.microsoft.com/office/powerpoint/2010/main" val="27577156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2173" y="2057400"/>
            <a:ext cx="5214024" cy="3657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571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افت سلولهای لنفوسیت تی </a:t>
            </a:r>
            <a:r>
              <a:rPr lang="en-US" dirty="0" smtClean="0"/>
              <a:t>CD4 </a:t>
            </a:r>
            <a:r>
              <a:rPr lang="fa-IR" dirty="0" smtClean="0"/>
              <a:t> در بیماران عفونی با </a:t>
            </a:r>
            <a:r>
              <a:rPr lang="en-US" dirty="0" smtClean="0"/>
              <a:t>HIV</a:t>
            </a:r>
            <a:r>
              <a:rPr lang="fa-IR" dirty="0" smtClean="0"/>
              <a:t> شرایط را برای بروز عفونتهای فرصت طلب قارچی ،ویروسی و باکتریایی مهیا میکند</a:t>
            </a:r>
          </a:p>
          <a:p>
            <a:pPr algn="r" rtl="1"/>
            <a:r>
              <a:rPr lang="fa-IR" dirty="0" smtClean="0"/>
              <a:t>مثلا در بیماران </a:t>
            </a:r>
            <a:r>
              <a:rPr lang="en-US" dirty="0" smtClean="0"/>
              <a:t>HIV</a:t>
            </a:r>
            <a:r>
              <a:rPr lang="fa-IR" dirty="0" smtClean="0"/>
              <a:t> درمان نشده مستعد بروز</a:t>
            </a:r>
          </a:p>
          <a:p>
            <a:pPr lvl="1" algn="r" rtl="1"/>
            <a:r>
              <a:rPr lang="fa-IR" dirty="0" smtClean="0"/>
              <a:t>سارکوم کاپوسی</a:t>
            </a:r>
          </a:p>
          <a:p>
            <a:pPr lvl="1" algn="r" rtl="1"/>
            <a:r>
              <a:rPr lang="fa-IR" dirty="0" smtClean="0"/>
              <a:t>زونا</a:t>
            </a:r>
          </a:p>
          <a:p>
            <a:pPr lvl="1" algn="r" rtl="1"/>
            <a:r>
              <a:rPr lang="fa-IR" dirty="0" smtClean="0"/>
              <a:t>کاندیدا</a:t>
            </a:r>
          </a:p>
          <a:p>
            <a:pPr algn="r" rtl="1"/>
            <a:r>
              <a:rPr lang="fa-IR" dirty="0"/>
              <a:t> </a:t>
            </a:r>
            <a:r>
              <a:rPr lang="fa-IR" dirty="0" smtClean="0"/>
              <a:t>با ارائه درمانهای رترو وایرال احتمال بروز عفونتهای دهانی در بیماران </a:t>
            </a:r>
            <a:r>
              <a:rPr lang="en-US" dirty="0" smtClean="0"/>
              <a:t>HIV</a:t>
            </a:r>
            <a:r>
              <a:rPr lang="fa-IR" dirty="0" smtClean="0"/>
              <a:t> کم شده است</a:t>
            </a:r>
          </a:p>
          <a:p>
            <a:pPr lvl="1" algn="r" rtl="1"/>
            <a:r>
              <a:rPr lang="fa-IR" dirty="0" smtClean="0"/>
              <a:t>توجه شود که  درمانهای رترووایرال میتواند باعث عوارض دهانی شود</a:t>
            </a:r>
            <a:endParaRPr lang="en-US" dirty="0"/>
          </a:p>
        </p:txBody>
      </p:sp>
    </p:spTree>
    <p:extLst>
      <p:ext uri="{BB962C8B-B14F-4D97-AF65-F5344CB8AC3E}">
        <p14:creationId xmlns:p14="http://schemas.microsoft.com/office/powerpoint/2010/main" val="1283354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چون خیلی از بیماران نمیدانند که به ویروس آلوده هستند یا اینکه ممکن است دسترسی به درمان نداشته باشند بنابراین ممکن است بیمار با علائم دهانی به دندانپزشک مراجعه کند</a:t>
            </a:r>
          </a:p>
          <a:p>
            <a:pPr algn="r" rtl="1"/>
            <a:r>
              <a:rPr lang="fa-IR" dirty="0" smtClean="0"/>
              <a:t>شایعترین علائم دهانی در بیماران </a:t>
            </a:r>
            <a:r>
              <a:rPr lang="en-US" dirty="0" smtClean="0"/>
              <a:t>HIV</a:t>
            </a:r>
            <a:r>
              <a:rPr lang="fa-IR" dirty="0" smtClean="0"/>
              <a:t>( میزان </a:t>
            </a:r>
            <a:r>
              <a:rPr lang="en-US" dirty="0" smtClean="0"/>
              <a:t>CD4</a:t>
            </a:r>
            <a:r>
              <a:rPr lang="fa-IR" dirty="0" smtClean="0"/>
              <a:t> در ایجاد اینها مهم است)</a:t>
            </a:r>
            <a:endParaRPr lang="en-US" dirty="0" smtClean="0"/>
          </a:p>
          <a:p>
            <a:pPr lvl="1" algn="r" rtl="1"/>
            <a:r>
              <a:rPr lang="fa-IR" dirty="0" smtClean="0"/>
              <a:t>کاندیدیازیس نوع غشائ کاذب</a:t>
            </a:r>
          </a:p>
          <a:p>
            <a:pPr lvl="1" algn="r" rtl="1"/>
            <a:r>
              <a:rPr lang="fa-IR" dirty="0" smtClean="0"/>
              <a:t>لکوپلاکیای موئی</a:t>
            </a:r>
          </a:p>
          <a:p>
            <a:pPr lvl="1" algn="r" rtl="1"/>
            <a:r>
              <a:rPr lang="fa-IR" dirty="0" smtClean="0"/>
              <a:t>سارکوم کاپوسی</a:t>
            </a:r>
            <a:endParaRPr lang="en-US" dirty="0"/>
          </a:p>
        </p:txBody>
      </p:sp>
    </p:spTree>
    <p:extLst>
      <p:ext uri="{BB962C8B-B14F-4D97-AF65-F5344CB8AC3E}">
        <p14:creationId xmlns:p14="http://schemas.microsoft.com/office/powerpoint/2010/main" val="1209493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در اوائل عفونی شدن با </a:t>
            </a:r>
            <a:r>
              <a:rPr lang="en-US" dirty="0" smtClean="0"/>
              <a:t>HIV</a:t>
            </a:r>
            <a:r>
              <a:rPr lang="fa-IR" dirty="0" smtClean="0"/>
              <a:t> و مثبت شدن </a:t>
            </a:r>
            <a:r>
              <a:rPr lang="en-US" dirty="0" smtClean="0"/>
              <a:t>HIV-</a:t>
            </a:r>
            <a:r>
              <a:rPr lang="en-US" dirty="0" err="1" smtClean="0"/>
              <a:t>ab</a:t>
            </a:r>
            <a:r>
              <a:rPr lang="fa-IR" dirty="0" smtClean="0"/>
              <a:t> ممکن است علامت </a:t>
            </a:r>
            <a:r>
              <a:rPr lang="en-US" dirty="0" smtClean="0"/>
              <a:t>fever-like</a:t>
            </a:r>
            <a:r>
              <a:rPr lang="fa-IR" dirty="0" smtClean="0"/>
              <a:t> </a:t>
            </a:r>
            <a:r>
              <a:rPr lang="en-US" dirty="0"/>
              <a:t> glandular </a:t>
            </a:r>
            <a:r>
              <a:rPr lang="en-US" dirty="0" smtClean="0"/>
              <a:t> </a:t>
            </a:r>
            <a:r>
              <a:rPr lang="fa-IR" dirty="0" smtClean="0"/>
              <a:t> بروز کند</a:t>
            </a:r>
            <a:endParaRPr lang="en-US" dirty="0"/>
          </a:p>
        </p:txBody>
      </p:sp>
    </p:spTree>
    <p:extLst>
      <p:ext uri="{BB962C8B-B14F-4D97-AF65-F5344CB8AC3E}">
        <p14:creationId xmlns:p14="http://schemas.microsoft.com/office/powerpoint/2010/main" val="38030576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پاپیلوما ویروس</a:t>
            </a:r>
            <a:endParaRPr lang="en-US"/>
          </a:p>
        </p:txBody>
      </p:sp>
      <p:sp>
        <p:nvSpPr>
          <p:cNvPr id="3" name="Content Placeholder 2"/>
          <p:cNvSpPr>
            <a:spLocks noGrp="1"/>
          </p:cNvSpPr>
          <p:nvPr>
            <p:ph idx="1"/>
          </p:nvPr>
        </p:nvSpPr>
        <p:spPr/>
        <p:txBody>
          <a:bodyPr>
            <a:normAutofit/>
          </a:bodyPr>
          <a:lstStyle/>
          <a:p>
            <a:pPr algn="r"/>
            <a:r>
              <a:rPr lang="fa-IR" dirty="0" smtClean="0"/>
              <a:t> ویروسهای پاپیلومای انسانی </a:t>
            </a:r>
            <a:r>
              <a:rPr lang="fa-IR" dirty="0"/>
              <a:t>گروهی </a:t>
            </a:r>
            <a:r>
              <a:rPr lang="fa-IR" dirty="0" smtClean="0"/>
              <a:t>از ویروسهای </a:t>
            </a:r>
            <a:r>
              <a:rPr lang="en-US" dirty="0" smtClean="0"/>
              <a:t>DNA</a:t>
            </a:r>
            <a:r>
              <a:rPr lang="fa-IR" dirty="0" smtClean="0"/>
              <a:t>دار هستند که شامل دویست ساب تایپ مختلف است</a:t>
            </a:r>
          </a:p>
          <a:p>
            <a:pPr algn="r" rtl="1"/>
            <a:r>
              <a:rPr lang="fa-IR" dirty="0" smtClean="0"/>
              <a:t>به دو دسته درماتوتروپیک یا موکوزوتروپیک تقسیم میشود</a:t>
            </a:r>
          </a:p>
          <a:p>
            <a:pPr algn="r" rtl="1"/>
            <a:r>
              <a:rPr lang="fa-IR" dirty="0" smtClean="0"/>
              <a:t>انکوژنیک وغیر انکوژنیک تقسیم میشود</a:t>
            </a:r>
          </a:p>
          <a:p>
            <a:pPr algn="r"/>
            <a:r>
              <a:rPr lang="fa-IR" dirty="0" smtClean="0"/>
              <a:t>این ویروسها باعث طیف وسیعی از ضایعات خوش خیم پوستی و مخاطی میشود مثل </a:t>
            </a:r>
            <a:r>
              <a:rPr lang="fa-IR" dirty="0"/>
              <a:t>زگیل،کندیلوما </a:t>
            </a:r>
            <a:r>
              <a:rPr lang="fa-IR" dirty="0" smtClean="0"/>
              <a:t>و پاپیلوما</a:t>
            </a:r>
          </a:p>
        </p:txBody>
      </p:sp>
    </p:spTree>
    <p:extLst>
      <p:ext uri="{BB962C8B-B14F-4D97-AF65-F5344CB8AC3E}">
        <p14:creationId xmlns:p14="http://schemas.microsoft.com/office/powerpoint/2010/main" val="1841840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normAutofit lnSpcReduction="10000"/>
          </a:bodyPr>
          <a:lstStyle/>
          <a:p>
            <a:r>
              <a:rPr lang="fa-IR" dirty="0"/>
              <a:t>انتقال ویروسهای پاپیلوما انسانی از طریق تماس مستقیم با ضایعات عفونی ایجاد میشود.برای مثال پاپیلومای سنگفرشی  بدنبال اتواینوکلئیشن  پس از گاز کرفتن زگیل پوستی ایجاد میشود</a:t>
            </a:r>
          </a:p>
          <a:p>
            <a:r>
              <a:rPr lang="fa-IR" dirty="0"/>
              <a:t>کندیلومای تناسلی  ممکن است بدنبال سکس دهانی ایجاد شود</a:t>
            </a:r>
          </a:p>
          <a:p>
            <a:r>
              <a:rPr lang="fa-IR" dirty="0"/>
              <a:t>انتقال از طریق بزاق یا وسایل مصرف غذا مثل قاشق و چنگال  ممکن است هایپرپلازی اپیتلیالی مولتی فوکال   را سبب شود </a:t>
            </a:r>
          </a:p>
          <a:p>
            <a:endParaRPr lang="en-US" dirty="0"/>
          </a:p>
        </p:txBody>
      </p:sp>
    </p:spTree>
    <p:extLst>
      <p:ext uri="{BB962C8B-B14F-4D97-AF65-F5344CB8AC3E}">
        <p14:creationId xmlns:p14="http://schemas.microsoft.com/office/powerpoint/2010/main" val="3887522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smtClean="0"/>
              <a:t>HPV</a:t>
            </a:r>
            <a:r>
              <a:rPr lang="fa-IR" dirty="0" smtClean="0"/>
              <a:t> غیر انکوژنیک</a:t>
            </a:r>
            <a:endParaRPr lang="en-US" dirty="0"/>
          </a:p>
        </p:txBody>
      </p:sp>
      <p:sp>
        <p:nvSpPr>
          <p:cNvPr id="3" name="Content Placeholder 2"/>
          <p:cNvSpPr>
            <a:spLocks noGrp="1"/>
          </p:cNvSpPr>
          <p:nvPr>
            <p:ph idx="1"/>
          </p:nvPr>
        </p:nvSpPr>
        <p:spPr/>
        <p:txBody>
          <a:bodyPr>
            <a:normAutofit/>
          </a:bodyPr>
          <a:lstStyle/>
          <a:p>
            <a:pPr algn="r"/>
            <a:r>
              <a:rPr lang="fa-IR" dirty="0" smtClean="0"/>
              <a:t>پاپیلوما </a:t>
            </a:r>
            <a:r>
              <a:rPr lang="fa-IR" dirty="0"/>
              <a:t>سنگفرشی </a:t>
            </a:r>
            <a:r>
              <a:rPr lang="fa-IR" dirty="0" smtClean="0"/>
              <a:t>و ضایعات مربوطه</a:t>
            </a:r>
          </a:p>
          <a:p>
            <a:pPr lvl="1"/>
            <a:r>
              <a:rPr lang="fa-IR" dirty="0" smtClean="0"/>
              <a:t>شایعترین ضایعه </a:t>
            </a:r>
            <a:r>
              <a:rPr lang="en-US" dirty="0" smtClean="0"/>
              <a:t>HPV </a:t>
            </a:r>
            <a:r>
              <a:rPr lang="fa-IR" dirty="0" smtClean="0"/>
              <a:t> دهان پاپیلومای </a:t>
            </a:r>
            <a:r>
              <a:rPr lang="fa-IR" dirty="0"/>
              <a:t>سنگفرشی </a:t>
            </a:r>
            <a:r>
              <a:rPr lang="fa-IR" dirty="0" smtClean="0"/>
              <a:t>میباشد</a:t>
            </a:r>
          </a:p>
          <a:p>
            <a:pPr lvl="1"/>
            <a:r>
              <a:rPr lang="fa-IR" dirty="0" smtClean="0"/>
              <a:t>یک ضایعه برجسته با زوائد کوچک </a:t>
            </a:r>
            <a:r>
              <a:rPr lang="fa-IR" dirty="0"/>
              <a:t>انگشت </a:t>
            </a:r>
            <a:r>
              <a:rPr lang="fa-IR" dirty="0" smtClean="0"/>
              <a:t>مانند بر روی سطح آن که منجر به ایجاد سطح </a:t>
            </a:r>
            <a:r>
              <a:rPr lang="fa-IR" dirty="0"/>
              <a:t>گل </a:t>
            </a:r>
            <a:r>
              <a:rPr lang="fa-IR" dirty="0" smtClean="0"/>
              <a:t>کلمی بر روی ضایعه میشود</a:t>
            </a:r>
          </a:p>
          <a:p>
            <a:pPr lvl="1" algn="r" rtl="1"/>
            <a:r>
              <a:rPr lang="en-US" dirty="0" smtClean="0"/>
              <a:t>HPV6,11 </a:t>
            </a:r>
            <a:r>
              <a:rPr lang="fa-IR" dirty="0" smtClean="0"/>
              <a:t> شایعترین ژنوتیپ ایزوله در این ضایعات است</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317240"/>
            <a:ext cx="4076700" cy="25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91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t>
            </a:r>
            <a:r>
              <a:rPr lang="en-US" dirty="0"/>
              <a:t>herpes viruses</a:t>
            </a:r>
            <a:r>
              <a:rPr lang="fa-IR" dirty="0" smtClean="0"/>
              <a:t>هرپس ویروسها</a:t>
            </a:r>
            <a:endParaRPr lang="en-US" dirty="0"/>
          </a:p>
        </p:txBody>
      </p:sp>
      <p:sp>
        <p:nvSpPr>
          <p:cNvPr id="3" name="Content Placeholder 2"/>
          <p:cNvSpPr>
            <a:spLocks noGrp="1"/>
          </p:cNvSpPr>
          <p:nvPr>
            <p:ph idx="1"/>
          </p:nvPr>
        </p:nvSpPr>
        <p:spPr/>
        <p:txBody>
          <a:bodyPr/>
          <a:lstStyle/>
          <a:p>
            <a:pPr algn="r" rtl="1"/>
            <a:r>
              <a:rPr lang="fa-IR" dirty="0" smtClean="0"/>
              <a:t>ممکن است از سه طریق ایجاد بیماری کنند:</a:t>
            </a:r>
          </a:p>
          <a:p>
            <a:pPr lvl="1" algn="r" rtl="1"/>
            <a:r>
              <a:rPr lang="fa-IR" dirty="0" smtClean="0"/>
              <a:t>تخریب مستقیم سلول و بافت</a:t>
            </a:r>
          </a:p>
          <a:p>
            <a:pPr lvl="1" algn="r" rtl="1"/>
            <a:r>
              <a:rPr lang="fa-IR" dirty="0" smtClean="0"/>
              <a:t>القائ پاسخ ایمنی</a:t>
            </a:r>
          </a:p>
          <a:p>
            <a:pPr lvl="1" algn="r" rtl="1"/>
            <a:r>
              <a:rPr lang="fa-IR" dirty="0" smtClean="0"/>
              <a:t>تسهیل در تغییرات بدخیمی</a:t>
            </a:r>
          </a:p>
          <a:p>
            <a:pPr algn="r" rtl="1"/>
            <a:endParaRPr lang="en-US" dirty="0"/>
          </a:p>
        </p:txBody>
      </p:sp>
    </p:spTree>
    <p:extLst>
      <p:ext uri="{BB962C8B-B14F-4D97-AF65-F5344CB8AC3E}">
        <p14:creationId xmlns:p14="http://schemas.microsoft.com/office/powerpoint/2010/main" val="273610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تشخیص با نمونه برداری و بررسی هیستوپاتولوژی و ایمونوهیستوشیمی (پروتئین ویروس مشخص میشود)</a:t>
            </a:r>
          </a:p>
          <a:p>
            <a:pPr algn="r" rtl="1"/>
            <a:r>
              <a:rPr lang="fa-IR" dirty="0"/>
              <a:t> </a:t>
            </a:r>
            <a:r>
              <a:rPr lang="fa-IR" dirty="0" smtClean="0"/>
              <a:t>ضرورتی به تعیین ژنوتیپ ویروس نیست</a:t>
            </a:r>
          </a:p>
          <a:p>
            <a:pPr algn="r" rtl="1"/>
            <a:r>
              <a:rPr lang="fa-IR" dirty="0" smtClean="0"/>
              <a:t>درمان برداشت ضایعه با یک مارجین</a:t>
            </a:r>
          </a:p>
          <a:p>
            <a:pPr algn="r" rtl="1"/>
            <a:r>
              <a:rPr lang="fa-IR" dirty="0" smtClean="0"/>
              <a:t>جستجو برای پیدا کردن منبع ویروس کمک کننده نیست</a:t>
            </a:r>
          </a:p>
          <a:p>
            <a:pPr algn="r" rtl="1"/>
            <a:r>
              <a:rPr lang="fa-IR" dirty="0" smtClean="0"/>
              <a:t>به بیمار توصیه شود که سایر زکیلها در بدن توسط متخصص مربوطه درمان شود</a:t>
            </a:r>
          </a:p>
          <a:p>
            <a:pPr lvl="1"/>
            <a:r>
              <a:rPr lang="fa-IR" dirty="0" smtClean="0"/>
              <a:t>پرهیز از </a:t>
            </a:r>
            <a:r>
              <a:rPr lang="fa-IR" dirty="0"/>
              <a:t>گاز </a:t>
            </a:r>
            <a:r>
              <a:rPr lang="fa-IR" dirty="0" smtClean="0"/>
              <a:t>کرفتن </a:t>
            </a:r>
            <a:r>
              <a:rPr lang="fa-IR" dirty="0"/>
              <a:t>زگیلها اگر </a:t>
            </a:r>
            <a:r>
              <a:rPr lang="fa-IR" dirty="0" smtClean="0"/>
              <a:t>برروی پوست وجود دارد</a:t>
            </a:r>
          </a:p>
          <a:p>
            <a:pPr algn="r" rtl="1"/>
            <a:endParaRPr lang="en-US" dirty="0"/>
          </a:p>
        </p:txBody>
      </p:sp>
    </p:spTree>
    <p:extLst>
      <p:ext uri="{BB962C8B-B14F-4D97-AF65-F5344CB8AC3E}">
        <p14:creationId xmlns:p14="http://schemas.microsoft.com/office/powerpoint/2010/main" val="3273308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r>
              <a:rPr lang="fa-IR" dirty="0"/>
              <a:t>وروکوس ولگاریس:غیر قابل تشخیص از ضایعه پاپیلوما است(به لحاظ کلینیکی) و </a:t>
            </a:r>
            <a:r>
              <a:rPr lang="en-US" dirty="0"/>
              <a:t>HPV 6,11,1,57 </a:t>
            </a:r>
            <a:r>
              <a:rPr lang="fa-IR" dirty="0"/>
              <a:t>در ایجاد آن دخالت دارد</a:t>
            </a:r>
          </a:p>
          <a:p>
            <a:r>
              <a:rPr lang="fa-IR" dirty="0"/>
              <a:t>کندیلوما آکومیناتوم:از طریق سکس دهانی منتقل میشود ومشابه پاپیلوما </a:t>
            </a:r>
            <a:r>
              <a:rPr lang="fa-IR" dirty="0" smtClean="0"/>
              <a:t>سن</a:t>
            </a:r>
            <a:r>
              <a:rPr lang="fa-IR" dirty="0"/>
              <a:t>گ</a:t>
            </a:r>
            <a:r>
              <a:rPr lang="fa-IR" dirty="0" smtClean="0"/>
              <a:t>فرشی </a:t>
            </a:r>
            <a:r>
              <a:rPr lang="fa-IR" dirty="0"/>
              <a:t>میباشد و </a:t>
            </a:r>
            <a:r>
              <a:rPr lang="en-US" dirty="0"/>
              <a:t>HPV 2,6,11 </a:t>
            </a:r>
            <a:r>
              <a:rPr lang="fa-IR" dirty="0"/>
              <a:t>در ایجاد  آن نقش دارد</a:t>
            </a:r>
          </a:p>
          <a:p>
            <a:endParaRPr lang="en-US" dirty="0"/>
          </a:p>
        </p:txBody>
      </p:sp>
    </p:spTree>
    <p:extLst>
      <p:ext uri="{BB962C8B-B14F-4D97-AF65-F5344CB8AC3E}">
        <p14:creationId xmlns:p14="http://schemas.microsoft.com/office/powerpoint/2010/main" val="20782658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38766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2683" y="3124200"/>
            <a:ext cx="539572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4800"/>
            <a:ext cx="3876675"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609600"/>
            <a:ext cx="1557337" cy="369332"/>
          </a:xfrm>
          <a:prstGeom prst="rect">
            <a:avLst/>
          </a:prstGeom>
          <a:noFill/>
        </p:spPr>
        <p:txBody>
          <a:bodyPr wrap="square" rtlCol="0">
            <a:spAutoFit/>
          </a:bodyPr>
          <a:lstStyle/>
          <a:p>
            <a:r>
              <a:rPr lang="fa-IR" dirty="0" smtClean="0">
                <a:solidFill>
                  <a:schemeClr val="bg1"/>
                </a:solidFill>
              </a:rPr>
              <a:t>پاپیلوما</a:t>
            </a:r>
            <a:endParaRPr lang="en-US" dirty="0">
              <a:solidFill>
                <a:schemeClr val="bg1"/>
              </a:solidFill>
            </a:endParaRPr>
          </a:p>
        </p:txBody>
      </p:sp>
      <p:sp>
        <p:nvSpPr>
          <p:cNvPr id="5" name="TextBox 4"/>
          <p:cNvSpPr txBox="1"/>
          <p:nvPr/>
        </p:nvSpPr>
        <p:spPr>
          <a:xfrm>
            <a:off x="914400" y="3733800"/>
            <a:ext cx="778668" cy="369332"/>
          </a:xfrm>
          <a:prstGeom prst="rect">
            <a:avLst/>
          </a:prstGeom>
          <a:noFill/>
        </p:spPr>
        <p:txBody>
          <a:bodyPr wrap="square" rtlCol="0">
            <a:spAutoFit/>
          </a:bodyPr>
          <a:lstStyle/>
          <a:p>
            <a:r>
              <a:rPr lang="fa-IR" dirty="0" smtClean="0">
                <a:solidFill>
                  <a:schemeClr val="bg1"/>
                </a:solidFill>
              </a:rPr>
              <a:t>کندیلوما</a:t>
            </a:r>
            <a:endParaRPr lang="en-US" dirty="0">
              <a:solidFill>
                <a:schemeClr val="bg1"/>
              </a:solidFill>
            </a:endParaRPr>
          </a:p>
        </p:txBody>
      </p:sp>
      <p:sp>
        <p:nvSpPr>
          <p:cNvPr id="6" name="TextBox 5"/>
          <p:cNvSpPr txBox="1"/>
          <p:nvPr/>
        </p:nvSpPr>
        <p:spPr>
          <a:xfrm>
            <a:off x="5943600" y="4648200"/>
            <a:ext cx="1219200" cy="369332"/>
          </a:xfrm>
          <a:prstGeom prst="rect">
            <a:avLst/>
          </a:prstGeom>
          <a:noFill/>
        </p:spPr>
        <p:txBody>
          <a:bodyPr wrap="square" rtlCol="0">
            <a:spAutoFit/>
          </a:bodyPr>
          <a:lstStyle/>
          <a:p>
            <a:r>
              <a:rPr lang="fa-IR" dirty="0" smtClean="0">
                <a:solidFill>
                  <a:schemeClr val="bg1"/>
                </a:solidFill>
              </a:rPr>
              <a:t>زکیل</a:t>
            </a:r>
            <a:endParaRPr lang="en-US" dirty="0">
              <a:solidFill>
                <a:schemeClr val="bg1"/>
              </a:solidFill>
            </a:endParaRPr>
          </a:p>
        </p:txBody>
      </p:sp>
    </p:spTree>
    <p:extLst>
      <p:ext uri="{BB962C8B-B14F-4D97-AF65-F5344CB8AC3E}">
        <p14:creationId xmlns:p14="http://schemas.microsoft.com/office/powerpoint/2010/main" val="15517347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a:r>
              <a:rPr lang="fa-IR" dirty="0"/>
              <a:t>مولتی فوکال اپیتلیال </a:t>
            </a:r>
            <a:r>
              <a:rPr lang="fa-IR" dirty="0" smtClean="0"/>
              <a:t>هایپرپلازیا که </a:t>
            </a:r>
            <a:r>
              <a:rPr lang="fa-IR" dirty="0"/>
              <a:t>گاها </a:t>
            </a:r>
            <a:r>
              <a:rPr lang="fa-IR" dirty="0" smtClean="0"/>
              <a:t>بیماری هک نامیده میشود</a:t>
            </a:r>
          </a:p>
          <a:p>
            <a:pPr lvl="1"/>
            <a:r>
              <a:rPr lang="fa-IR" dirty="0" smtClean="0"/>
              <a:t>چندین ندول برجسته </a:t>
            </a:r>
            <a:r>
              <a:rPr lang="fa-IR" dirty="0"/>
              <a:t>گرد </a:t>
            </a:r>
            <a:r>
              <a:rPr lang="fa-IR" dirty="0" smtClean="0"/>
              <a:t>و نرم نمای کلینیکی آن است</a:t>
            </a:r>
          </a:p>
          <a:p>
            <a:pPr lvl="1" algn="r" rtl="1"/>
            <a:r>
              <a:rPr lang="fa-IR" dirty="0" smtClean="0"/>
              <a:t>در بچه ها، چندین سال باقی میمانند و به صورت خودبخود پسرفت میکند وعلامتی ندارند</a:t>
            </a:r>
          </a:p>
          <a:p>
            <a:pPr lvl="1"/>
            <a:r>
              <a:rPr lang="fa-IR" dirty="0" smtClean="0"/>
              <a:t>منحصرا بر روی مخاط دهان دیده میشود و معمولا مخاط لب پائین و </a:t>
            </a:r>
            <a:r>
              <a:rPr lang="fa-IR" dirty="0"/>
              <a:t>گونه </a:t>
            </a:r>
            <a:r>
              <a:rPr lang="fa-IR" dirty="0" smtClean="0"/>
              <a:t>را </a:t>
            </a:r>
            <a:r>
              <a:rPr lang="fa-IR" dirty="0"/>
              <a:t>درگیر میکند(درگیری </a:t>
            </a:r>
            <a:r>
              <a:rPr lang="fa-IR" dirty="0" smtClean="0"/>
              <a:t>کف دهان ،کام نرم،و حلق نادر است)</a:t>
            </a:r>
            <a:endParaRPr lang="en-US" dirty="0"/>
          </a:p>
        </p:txBody>
      </p:sp>
    </p:spTree>
    <p:extLst>
      <p:ext uri="{BB962C8B-B14F-4D97-AF65-F5344CB8AC3E}">
        <p14:creationId xmlns:p14="http://schemas.microsoft.com/office/powerpoint/2010/main" val="18845188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نادر است و در برخی نژادها ی خاص رخ میدهدمثلا برخی از اسکیموها</a:t>
            </a:r>
          </a:p>
          <a:p>
            <a:pPr algn="r" rtl="1"/>
            <a:r>
              <a:rPr lang="en-US" dirty="0" smtClean="0"/>
              <a:t>HPV 13,32</a:t>
            </a:r>
            <a:r>
              <a:rPr lang="fa-IR" dirty="0" smtClean="0"/>
              <a:t>  در 75 تا 100 درصد موارد در ضایعات </a:t>
            </a:r>
            <a:r>
              <a:rPr lang="en-US" dirty="0" smtClean="0"/>
              <a:t>HPV</a:t>
            </a:r>
            <a:r>
              <a:rPr lang="fa-IR" dirty="0" smtClean="0"/>
              <a:t> تعیین شده است</a:t>
            </a:r>
          </a:p>
          <a:p>
            <a:pPr algn="r" rtl="1"/>
            <a:r>
              <a:rPr lang="fa-IR" dirty="0" smtClean="0"/>
              <a:t>بیشتر این بیماری به صورت خوشه ای در افراد کم بضاعت دیده میشود از طرفی هم کفته شده که در کروههای نژادی خاصی رایج تراست بنابراین پیشنهاد شده که  هم فاکتورمحیطی وهم فاکتورژنتیکی  هر دو در انتقال و کسب انواع ژنوتیپهای خاص </a:t>
            </a:r>
            <a:r>
              <a:rPr lang="en-US" dirty="0" smtClean="0"/>
              <a:t>HPV</a:t>
            </a:r>
            <a:r>
              <a:rPr lang="fa-IR" dirty="0" smtClean="0"/>
              <a:t> نقش  دارند</a:t>
            </a:r>
            <a:endParaRPr lang="en-US" dirty="0"/>
          </a:p>
        </p:txBody>
      </p:sp>
    </p:spTree>
    <p:extLst>
      <p:ext uri="{BB962C8B-B14F-4D97-AF65-F5344CB8AC3E}">
        <p14:creationId xmlns:p14="http://schemas.microsoft.com/office/powerpoint/2010/main" val="8248142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تشخیص کلینیکی است</a:t>
            </a:r>
          </a:p>
          <a:p>
            <a:pPr lvl="1" algn="r" rtl="1"/>
            <a:r>
              <a:rPr lang="fa-IR" dirty="0" smtClean="0"/>
              <a:t>هیستوپاتولوژنیک..........پرولیفراسیون اپیتلیالی</a:t>
            </a:r>
          </a:p>
          <a:p>
            <a:pPr lvl="1" algn="r" rtl="1"/>
            <a:r>
              <a:rPr lang="fa-IR" dirty="0" smtClean="0"/>
              <a:t>ایمونوهیستوشیمی..........پروتئینهای مشتق از </a:t>
            </a:r>
            <a:r>
              <a:rPr lang="en-US" dirty="0" smtClean="0"/>
              <a:t>HPV</a:t>
            </a:r>
            <a:endParaRPr lang="fa-IR" dirty="0" smtClean="0"/>
          </a:p>
          <a:p>
            <a:pPr lvl="1" algn="r" rtl="1"/>
            <a:r>
              <a:rPr lang="fa-IR" dirty="0" smtClean="0"/>
              <a:t>ژنوتایپینک روتین نیست  وکمکی به درمان بیماری نمیکند</a:t>
            </a:r>
            <a:endParaRPr lang="en-US" dirty="0" smtClean="0"/>
          </a:p>
          <a:p>
            <a:pPr algn="r" rtl="1"/>
            <a:r>
              <a:rPr lang="fa-IR" dirty="0" smtClean="0"/>
              <a:t>ضایعاتی که مشکل زیبائی ایجاد کرده اند و آنهائی که با فانکشن تداخل دارند باید برداشته شوند</a:t>
            </a:r>
          </a:p>
          <a:p>
            <a:pPr lvl="1" algn="r" rtl="1"/>
            <a:r>
              <a:rPr lang="fa-IR" dirty="0" smtClean="0"/>
              <a:t>بیمار باید اطلاع داده شود که ضایعات خودبخود پسرفت میکند و بیماری پیش بدخیم نیست</a:t>
            </a:r>
            <a:endParaRPr lang="en-US" dirty="0"/>
          </a:p>
        </p:txBody>
      </p:sp>
    </p:spTree>
    <p:extLst>
      <p:ext uri="{BB962C8B-B14F-4D97-AF65-F5344CB8AC3E}">
        <p14:creationId xmlns:p14="http://schemas.microsoft.com/office/powerpoint/2010/main" val="6736959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6311" y="1905000"/>
            <a:ext cx="424404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4845844"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3956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بیماری </a:t>
            </a:r>
            <a:r>
              <a:rPr lang="en-US" dirty="0" smtClean="0"/>
              <a:t>HPV</a:t>
            </a:r>
            <a:r>
              <a:rPr lang="fa-IR" dirty="0" smtClean="0"/>
              <a:t> انکوژنیک</a:t>
            </a:r>
            <a:endParaRPr lang="en-US" dirty="0"/>
          </a:p>
        </p:txBody>
      </p:sp>
      <p:sp>
        <p:nvSpPr>
          <p:cNvPr id="3" name="Content Placeholder 2"/>
          <p:cNvSpPr>
            <a:spLocks noGrp="1"/>
          </p:cNvSpPr>
          <p:nvPr>
            <p:ph idx="1"/>
          </p:nvPr>
        </p:nvSpPr>
        <p:spPr/>
        <p:txBody>
          <a:bodyPr>
            <a:normAutofit fontScale="70000" lnSpcReduction="20000"/>
          </a:bodyPr>
          <a:lstStyle/>
          <a:p>
            <a:pPr algn="r" rtl="1"/>
            <a:r>
              <a:rPr lang="fa-IR" dirty="0" smtClean="0"/>
              <a:t>این انواع </a:t>
            </a:r>
            <a:r>
              <a:rPr lang="en-US" dirty="0" smtClean="0"/>
              <a:t>HPV</a:t>
            </a:r>
            <a:r>
              <a:rPr lang="fa-IR" dirty="0" smtClean="0"/>
              <a:t> با کارسینوم سلول سنکفرشی مرتبط است(خلف زبان،ناحیه لوزه ها،قسمت فوقانی حلق)</a:t>
            </a:r>
          </a:p>
          <a:p>
            <a:pPr algn="r" rtl="1"/>
            <a:r>
              <a:rPr lang="en-US" dirty="0" smtClean="0"/>
              <a:t>OPSCC</a:t>
            </a:r>
            <a:r>
              <a:rPr lang="fa-IR" dirty="0" smtClean="0"/>
              <a:t>  ناشی از پاپیلوما ی انکوژنیک</a:t>
            </a:r>
            <a:r>
              <a:rPr lang="en-US" dirty="0" smtClean="0"/>
              <a:t> </a:t>
            </a:r>
            <a:r>
              <a:rPr lang="fa-IR" dirty="0" smtClean="0"/>
              <a:t> (</a:t>
            </a:r>
            <a:r>
              <a:rPr lang="en-US" dirty="0" smtClean="0"/>
              <a:t> HPV 16,18 </a:t>
            </a:r>
            <a:r>
              <a:rPr lang="fa-IR" dirty="0" smtClean="0"/>
              <a:t> )</a:t>
            </a:r>
          </a:p>
          <a:p>
            <a:pPr lvl="1" algn="r" rtl="1"/>
            <a:r>
              <a:rPr lang="fa-IR" dirty="0" smtClean="0"/>
              <a:t>مرد، زیر 50 سال، بدون تاریخچه مصرف تنباکو والکل</a:t>
            </a:r>
          </a:p>
          <a:p>
            <a:pPr lvl="1" algn="r" rtl="1"/>
            <a:r>
              <a:rPr lang="fa-IR" dirty="0" smtClean="0"/>
              <a:t>پیش آکهی درمان بهتر </a:t>
            </a:r>
          </a:p>
          <a:p>
            <a:pPr lvl="1" algn="r" rtl="1"/>
            <a:r>
              <a:rPr lang="fa-IR" dirty="0" smtClean="0"/>
              <a:t>شیوع آن در 30 سال کذشته  افزایش یافته است(دلیل نامشخص)</a:t>
            </a:r>
          </a:p>
          <a:p>
            <a:pPr lvl="1" algn="r" rtl="1"/>
            <a:r>
              <a:rPr lang="en-US" dirty="0" smtClean="0"/>
              <a:t>HPV16 </a:t>
            </a:r>
            <a:r>
              <a:rPr lang="fa-IR" dirty="0" smtClean="0"/>
              <a:t> با سرطان دهانه رحم در زن  و سرطان ناحیه آنال   در مرد رابطه دارد</a:t>
            </a:r>
          </a:p>
          <a:p>
            <a:pPr lvl="1" algn="r" rtl="1"/>
            <a:r>
              <a:rPr lang="en-US" dirty="0" smtClean="0"/>
              <a:t>HPV</a:t>
            </a:r>
            <a:r>
              <a:rPr lang="fa-IR" dirty="0" smtClean="0"/>
              <a:t> که باعث سرطان ناحیه اوروفارنژ میشود از طریق جنسی منتقل میشود.داشتن شریک جنسی بیش از 4 نفر باعث افزایش احتمال سرطان میکردد</a:t>
            </a:r>
          </a:p>
          <a:p>
            <a:pPr lvl="1" algn="r" rtl="1"/>
            <a:r>
              <a:rPr lang="fa-IR" dirty="0" smtClean="0"/>
              <a:t>پیشنهاد واکسیناسیون دختران و پسران علیه </a:t>
            </a:r>
            <a:r>
              <a:rPr lang="en-US" dirty="0" smtClean="0"/>
              <a:t>HPV</a:t>
            </a:r>
            <a:endParaRPr lang="fa-IR" dirty="0" smtClean="0"/>
          </a:p>
          <a:p>
            <a:pPr lvl="1" algn="r" rtl="1"/>
            <a:endParaRPr lang="fa-IR" dirty="0" smtClean="0"/>
          </a:p>
          <a:p>
            <a:pPr algn="r" rtl="1"/>
            <a:r>
              <a:rPr lang="fa-IR" dirty="0" smtClean="0"/>
              <a:t>سرطان سلول سنکفرشی ناحیه سروکردن ناشی از تنباکو وسیکار</a:t>
            </a:r>
          </a:p>
          <a:p>
            <a:pPr lvl="1" algn="r" rtl="1"/>
            <a:r>
              <a:rPr lang="fa-IR" dirty="0" smtClean="0"/>
              <a:t>امید به زندکی 5 ساله 40 تا 50 درصد </a:t>
            </a:r>
            <a:endParaRPr lang="en-US" dirty="0"/>
          </a:p>
        </p:txBody>
      </p:sp>
    </p:spTree>
    <p:extLst>
      <p:ext uri="{BB962C8B-B14F-4D97-AF65-F5344CB8AC3E}">
        <p14:creationId xmlns:p14="http://schemas.microsoft.com/office/powerpoint/2010/main" val="30610790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عفونت ویروسی غدد بزاقی</a:t>
            </a:r>
            <a:endParaRPr lang="en-US" dirty="0"/>
          </a:p>
        </p:txBody>
      </p:sp>
      <p:sp>
        <p:nvSpPr>
          <p:cNvPr id="3" name="Content Placeholder 2"/>
          <p:cNvSpPr>
            <a:spLocks noGrp="1"/>
          </p:cNvSpPr>
          <p:nvPr>
            <p:ph idx="1"/>
          </p:nvPr>
        </p:nvSpPr>
        <p:spPr/>
        <p:txBody>
          <a:bodyPr/>
          <a:lstStyle/>
          <a:p>
            <a:pPr algn="r"/>
            <a:r>
              <a:rPr lang="fa-IR" dirty="0" smtClean="0"/>
              <a:t>اوریون  یا </a:t>
            </a:r>
            <a:r>
              <a:rPr lang="en-US" dirty="0" smtClean="0"/>
              <a:t>mump</a:t>
            </a:r>
            <a:r>
              <a:rPr lang="fa-IR" dirty="0" smtClean="0"/>
              <a:t> که </a:t>
            </a:r>
            <a:r>
              <a:rPr lang="fa-IR" dirty="0"/>
              <a:t>گاها </a:t>
            </a:r>
            <a:r>
              <a:rPr lang="fa-IR" dirty="0" smtClean="0"/>
              <a:t>پاروتیت اپیدمی نامیده میشود یک بیماری خودمحدود شونده حاد  میباشد که توسط ویروس اوریون ایجاد میشود (روبلا ویروس میباشد)</a:t>
            </a:r>
          </a:p>
          <a:p>
            <a:pPr algn="r" rtl="1"/>
            <a:r>
              <a:rPr lang="fa-IR" dirty="0" smtClean="0"/>
              <a:t>بخاطر واکسیناسیون بروز اوریون رایج نیست</a:t>
            </a:r>
          </a:p>
          <a:p>
            <a:pPr algn="r" rtl="1"/>
            <a:r>
              <a:rPr lang="fa-IR" dirty="0" smtClean="0"/>
              <a:t>کودکان 5 تا 15 ساله رایج تر است</a:t>
            </a:r>
          </a:p>
          <a:p>
            <a:pPr algn="r" rtl="1"/>
            <a:r>
              <a:rPr lang="fa-IR" dirty="0" smtClean="0"/>
              <a:t>انتقال از طریق قطرات آلوده فرد بیمار رخ میدهد (48 ساعت قبل از تورم غدد پاروتیت تا 10  روز بعد از آن)</a:t>
            </a:r>
          </a:p>
          <a:p>
            <a:pPr algn="r" rtl="1"/>
            <a:r>
              <a:rPr lang="fa-IR" dirty="0" smtClean="0"/>
              <a:t>دوره کمون 15 تا 21 روز است</a:t>
            </a:r>
            <a:endParaRPr lang="fa-IR" dirty="0"/>
          </a:p>
          <a:p>
            <a:pPr algn="r" rtl="1"/>
            <a:endParaRPr lang="en-US" dirty="0"/>
          </a:p>
        </p:txBody>
      </p:sp>
    </p:spTree>
    <p:extLst>
      <p:ext uri="{BB962C8B-B14F-4D97-AF65-F5344CB8AC3E}">
        <p14:creationId xmlns:p14="http://schemas.microsoft.com/office/powerpoint/2010/main" val="22789597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a:r>
              <a:rPr lang="fa-IR" dirty="0" smtClean="0"/>
              <a:t>فرد بیمار ابتدا دچار تب و بیحالی میشود و سپس پاروتید وی به صورت یک یا دو طرفه متورم </a:t>
            </a:r>
            <a:r>
              <a:rPr lang="fa-IR" dirty="0"/>
              <a:t>میگردد</a:t>
            </a:r>
            <a:endParaRPr lang="fa-IR" dirty="0" smtClean="0"/>
          </a:p>
          <a:p>
            <a:pPr algn="r"/>
            <a:r>
              <a:rPr lang="fa-IR" dirty="0" smtClean="0"/>
              <a:t>تورم غدد بزاقی ساب مندیبولار و ساب </a:t>
            </a:r>
            <a:r>
              <a:rPr lang="fa-IR" dirty="0"/>
              <a:t>لینگوال </a:t>
            </a:r>
            <a:r>
              <a:rPr lang="fa-IR" dirty="0" smtClean="0"/>
              <a:t>(بندرت) رخ میدهد.تورم غدد لنفاوی ساب مندیبولار باعث </a:t>
            </a:r>
            <a:r>
              <a:rPr lang="fa-IR" dirty="0"/>
              <a:t>بزرگی </a:t>
            </a:r>
            <a:r>
              <a:rPr lang="fa-IR" dirty="0" smtClean="0"/>
              <a:t>قابل توجه </a:t>
            </a:r>
            <a:r>
              <a:rPr lang="fa-IR" dirty="0"/>
              <a:t>گردن </a:t>
            </a:r>
            <a:r>
              <a:rPr lang="fa-IR" dirty="0" smtClean="0"/>
              <a:t>میشود</a:t>
            </a:r>
          </a:p>
          <a:p>
            <a:pPr algn="r" rtl="1"/>
            <a:r>
              <a:rPr lang="fa-IR" dirty="0" smtClean="0"/>
              <a:t>تورم غدد بزاقی بعد از نه روز فروکش میکند</a:t>
            </a:r>
          </a:p>
        </p:txBody>
      </p:sp>
    </p:spTree>
    <p:extLst>
      <p:ext uri="{BB962C8B-B14F-4D97-AF65-F5344CB8AC3E}">
        <p14:creationId xmlns:p14="http://schemas.microsoft.com/office/powerpoint/2010/main" val="3929145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هرپس سیمپلکس ویروس </a:t>
            </a:r>
            <a:r>
              <a:rPr lang="en-US" dirty="0"/>
              <a:t/>
            </a:r>
            <a:br>
              <a:rPr lang="en-US" dirty="0"/>
            </a:br>
            <a:r>
              <a:rPr lang="en-US" dirty="0" smtClean="0"/>
              <a:t>HSV1,HSV2</a:t>
            </a:r>
            <a:endParaRPr lang="fa-IR" dirty="0" smtClean="0"/>
          </a:p>
        </p:txBody>
      </p:sp>
      <p:sp>
        <p:nvSpPr>
          <p:cNvPr id="3" name="Content Placeholder 2"/>
          <p:cNvSpPr>
            <a:spLocks noGrp="1"/>
          </p:cNvSpPr>
          <p:nvPr>
            <p:ph idx="1"/>
          </p:nvPr>
        </p:nvSpPr>
        <p:spPr/>
        <p:txBody>
          <a:bodyPr/>
          <a:lstStyle/>
          <a:p>
            <a:pPr rtl="1"/>
            <a:r>
              <a:rPr lang="en-US" dirty="0" smtClean="0"/>
              <a:t>HSV1</a:t>
            </a:r>
            <a:r>
              <a:rPr lang="fa-IR" dirty="0" smtClean="0"/>
              <a:t> معمولا از طریق تماس نزدیک با مایعات عفونی (معمولا بزاق) یا تماس با ضایعات منتقل میشود و سبب بیماری در دهان و پوست اطراف میشود</a:t>
            </a:r>
            <a:endParaRPr lang="en-US" dirty="0" smtClean="0"/>
          </a:p>
          <a:p>
            <a:pPr rtl="1"/>
            <a:r>
              <a:rPr lang="en-US" dirty="0" smtClean="0"/>
              <a:t>HSV2</a:t>
            </a:r>
            <a:r>
              <a:rPr lang="fa-IR" dirty="0" smtClean="0"/>
              <a:t> از طریق تماس جنسی با مایعات آلوده  یا ضایعات منتقل میشود وغالبا باعث بیماری ناحیه تناسلی میشود</a:t>
            </a:r>
          </a:p>
          <a:p>
            <a:pPr rtl="1"/>
            <a:r>
              <a:rPr lang="fa-IR" dirty="0" smtClean="0"/>
              <a:t>البته هر دو ویروس میتوانند در ناحیه تناسلی یا دهانی ایجاد بیماری کنند به خاطر تماسهای دهانی تناسلی که ایجاد میشود </a:t>
            </a:r>
            <a:endParaRPr lang="en-US" dirty="0"/>
          </a:p>
        </p:txBody>
      </p:sp>
    </p:spTree>
    <p:extLst>
      <p:ext uri="{BB962C8B-B14F-4D97-AF65-F5344CB8AC3E}">
        <p14:creationId xmlns:p14="http://schemas.microsoft.com/office/powerpoint/2010/main" val="2228429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normAutofit lnSpcReduction="10000"/>
          </a:bodyPr>
          <a:lstStyle/>
          <a:p>
            <a:pPr algn="r" rtl="1"/>
            <a:r>
              <a:rPr lang="fa-IR" dirty="0"/>
              <a:t>اوریون میتواند باعث علائم سیستمیک نیز </a:t>
            </a:r>
            <a:r>
              <a:rPr lang="fa-IR" dirty="0" smtClean="0"/>
              <a:t>بشود</a:t>
            </a:r>
          </a:p>
          <a:p>
            <a:pPr algn="r"/>
            <a:r>
              <a:rPr lang="fa-IR" dirty="0" smtClean="0"/>
              <a:t>عفونت بیضه:4تا5 روز بعد از </a:t>
            </a:r>
            <a:r>
              <a:rPr lang="fa-IR" dirty="0"/>
              <a:t>بزرگی </a:t>
            </a:r>
            <a:r>
              <a:rPr lang="fa-IR" dirty="0" smtClean="0"/>
              <a:t>پاروتیت ایجادشده  وباعث درد یکطرفه بیضه شده و در طرف مدت کوتاهی برطرف میشود.معمولا در پسران بعد از سن بلوغ رخ میدهد. </a:t>
            </a:r>
          </a:p>
          <a:p>
            <a:pPr algn="r" rtl="1"/>
            <a:r>
              <a:rPr lang="fa-IR" dirty="0" smtClean="0"/>
              <a:t>مننژیت ویروسی منجر به سردرد و فتوفوبی میشود که بعد از تورم غدد بزاقی ایجاد میشود</a:t>
            </a:r>
          </a:p>
          <a:p>
            <a:pPr algn="r" rtl="1"/>
            <a:r>
              <a:rPr lang="fa-IR" dirty="0" smtClean="0"/>
              <a:t>کری</a:t>
            </a:r>
          </a:p>
          <a:p>
            <a:pPr algn="r" rtl="1"/>
            <a:r>
              <a:rPr lang="fa-IR" dirty="0" smtClean="0"/>
              <a:t>پانکراتیت و درد شکمی</a:t>
            </a:r>
          </a:p>
          <a:p>
            <a:pPr algn="r" rtl="1"/>
            <a:endParaRPr lang="en-US" dirty="0"/>
          </a:p>
        </p:txBody>
      </p:sp>
    </p:spTree>
    <p:extLst>
      <p:ext uri="{BB962C8B-B14F-4D97-AF65-F5344CB8AC3E}">
        <p14:creationId xmlns:p14="http://schemas.microsoft.com/office/powerpoint/2010/main" val="17844319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تشخیص کلینیکی</a:t>
            </a:r>
          </a:p>
          <a:p>
            <a:pPr algn="r"/>
            <a:r>
              <a:rPr lang="fa-IR" dirty="0" smtClean="0"/>
              <a:t>تعیین </a:t>
            </a:r>
            <a:r>
              <a:rPr lang="fa-IR" dirty="0"/>
              <a:t>ایمونوگلوبین </a:t>
            </a:r>
            <a:r>
              <a:rPr lang="en-US" dirty="0" smtClean="0"/>
              <a:t>M </a:t>
            </a:r>
            <a:r>
              <a:rPr lang="fa-IR" dirty="0" smtClean="0"/>
              <a:t> علیه ویروس اوریون  تائید کننده است</a:t>
            </a:r>
          </a:p>
          <a:p>
            <a:pPr algn="r" rtl="1"/>
            <a:r>
              <a:rPr lang="fa-IR" dirty="0" smtClean="0"/>
              <a:t>درمان حمایتی است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479407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9839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هپاتیت </a:t>
            </a:r>
            <a:r>
              <a:rPr lang="en-US" dirty="0" smtClean="0"/>
              <a:t>C</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هپاتیت </a:t>
            </a:r>
            <a:r>
              <a:rPr lang="en-US" dirty="0" smtClean="0"/>
              <a:t>C</a:t>
            </a:r>
          </a:p>
          <a:p>
            <a:pPr lvl="1" algn="r" rtl="1"/>
            <a:r>
              <a:rPr lang="fa-IR" dirty="0" smtClean="0"/>
              <a:t>دارای طیف وسعی از تظاهرات غیر کبدی است از جمله تظاهرات غدد بزاقی</a:t>
            </a:r>
          </a:p>
          <a:p>
            <a:pPr lvl="1" algn="r" rtl="1"/>
            <a:r>
              <a:rPr lang="fa-IR" dirty="0" smtClean="0"/>
              <a:t>بیماری غدد بزاقی ناشی از ویروس هپاتیت </a:t>
            </a:r>
            <a:r>
              <a:rPr lang="en-US" dirty="0" smtClean="0"/>
              <a:t> C</a:t>
            </a:r>
            <a:r>
              <a:rPr lang="fa-IR" dirty="0" smtClean="0"/>
              <a:t> در بیش از 80 درصد بیماران عفونی دیده میشود</a:t>
            </a:r>
          </a:p>
          <a:p>
            <a:pPr lvl="1" algn="r" rtl="1"/>
            <a:r>
              <a:rPr lang="fa-IR" dirty="0" smtClean="0"/>
              <a:t>خشکی دهان بارزترین علامت میباشد</a:t>
            </a:r>
          </a:p>
          <a:p>
            <a:pPr lvl="1" algn="r" rtl="1"/>
            <a:r>
              <a:rPr lang="fa-IR" dirty="0" smtClean="0"/>
              <a:t>تورم غدد بزاقی به صورت یک یا دو طرفه که ممکن است با یا بدون درد باشد</a:t>
            </a:r>
          </a:p>
          <a:p>
            <a:pPr lvl="1" algn="r" rtl="1"/>
            <a:r>
              <a:rPr lang="fa-IR" dirty="0" smtClean="0"/>
              <a:t>نمای هیستوپاتولوژیک مشابه سندرم شوکرن میباشد  و انفیلتراسیون لنفوسیتیک در بافت غدد بزاقی دیده میشود</a:t>
            </a:r>
          </a:p>
          <a:p>
            <a:pPr lvl="1" algn="r" rtl="1"/>
            <a:r>
              <a:rPr lang="fa-IR" dirty="0" smtClean="0"/>
              <a:t>لنفوم غیر هوچکین در غدد بزاقی افراد مبتلا به </a:t>
            </a:r>
            <a:r>
              <a:rPr lang="en-US" dirty="0" smtClean="0"/>
              <a:t>HCV</a:t>
            </a:r>
            <a:endParaRPr lang="en-US" dirty="0"/>
          </a:p>
        </p:txBody>
      </p:sp>
    </p:spTree>
    <p:extLst>
      <p:ext uri="{BB962C8B-B14F-4D97-AF65-F5344CB8AC3E}">
        <p14:creationId xmlns:p14="http://schemas.microsoft.com/office/powerpoint/2010/main" val="23282982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بیماری غدد بزاقی ناشی از </a:t>
            </a:r>
            <a:r>
              <a:rPr lang="en-US" dirty="0" smtClean="0"/>
              <a:t>HIV</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fa-IR" dirty="0" smtClean="0"/>
              <a:t> تظاهرات غدد بزاق  در 10 درصد  بالغین و کودکان غیر درمانی </a:t>
            </a:r>
            <a:r>
              <a:rPr lang="en-US" dirty="0" smtClean="0"/>
              <a:t>HIV</a:t>
            </a:r>
            <a:r>
              <a:rPr lang="fa-IR" dirty="0" smtClean="0"/>
              <a:t> دیده میشود</a:t>
            </a:r>
          </a:p>
          <a:p>
            <a:pPr lvl="1" algn="r" rtl="1"/>
            <a:r>
              <a:rPr lang="fa-IR" dirty="0" smtClean="0"/>
              <a:t>سیالادنیت باکتریال</a:t>
            </a:r>
          </a:p>
          <a:p>
            <a:pPr lvl="1" algn="r" rtl="1"/>
            <a:r>
              <a:rPr lang="fa-IR" dirty="0" smtClean="0"/>
              <a:t>لنفادنوپاتی داخل پاروتید</a:t>
            </a:r>
          </a:p>
          <a:p>
            <a:pPr lvl="1" algn="r" rtl="1"/>
            <a:r>
              <a:rPr lang="fa-IR" dirty="0" smtClean="0"/>
              <a:t>لنفوم غیرهوچکین اولیه یا متاستاتیک</a:t>
            </a:r>
          </a:p>
          <a:p>
            <a:pPr lvl="1" algn="r" rtl="1"/>
            <a:r>
              <a:rPr lang="fa-IR" dirty="0" smtClean="0"/>
              <a:t>سارکوم کاپوسی</a:t>
            </a:r>
          </a:p>
          <a:p>
            <a:pPr algn="r" rtl="1"/>
            <a:r>
              <a:rPr lang="fa-IR" dirty="0" smtClean="0"/>
              <a:t>بیماری غدد بزاقی </a:t>
            </a:r>
            <a:r>
              <a:rPr lang="en-US" dirty="0" smtClean="0"/>
              <a:t>HIV</a:t>
            </a:r>
          </a:p>
          <a:p>
            <a:pPr lvl="1" algn="r" rtl="1"/>
            <a:r>
              <a:rPr lang="fa-IR" dirty="0" smtClean="0"/>
              <a:t>بزرکی غدد بزاقی  اصلی به صورت دائمی یا راجعه (معمولا پاروتید)</a:t>
            </a:r>
          </a:p>
          <a:p>
            <a:pPr lvl="1" algn="r" rtl="1"/>
            <a:r>
              <a:rPr lang="fa-IR" dirty="0" smtClean="0"/>
              <a:t>در اواخر عفونت </a:t>
            </a:r>
            <a:r>
              <a:rPr lang="en-US" dirty="0" smtClean="0"/>
              <a:t>HIV </a:t>
            </a:r>
            <a:r>
              <a:rPr lang="fa-IR" dirty="0" smtClean="0"/>
              <a:t>معمولا دیده میشود</a:t>
            </a:r>
          </a:p>
          <a:p>
            <a:pPr lvl="1" algn="r" rtl="1"/>
            <a:r>
              <a:rPr lang="fa-IR" dirty="0" smtClean="0"/>
              <a:t>به علت انفیلتراسون   سلولهای </a:t>
            </a:r>
            <a:r>
              <a:rPr lang="en-US" dirty="0" smtClean="0"/>
              <a:t>T</a:t>
            </a:r>
            <a:r>
              <a:rPr lang="fa-IR" dirty="0" smtClean="0"/>
              <a:t> </a:t>
            </a:r>
            <a:r>
              <a:rPr lang="en-US" dirty="0" smtClean="0"/>
              <a:t>CD8 </a:t>
            </a:r>
            <a:r>
              <a:rPr lang="fa-IR" dirty="0" smtClean="0"/>
              <a:t> این بزرکی رخ میدهد.علاوه بر غدد بزاقی در ریه ،وغدد اشکی نیز رخ میدهد.</a:t>
            </a:r>
          </a:p>
        </p:txBody>
      </p:sp>
    </p:spTree>
    <p:extLst>
      <p:ext uri="{BB962C8B-B14F-4D97-AF65-F5344CB8AC3E}">
        <p14:creationId xmlns:p14="http://schemas.microsoft.com/office/powerpoint/2010/main" val="13494665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مدارکی وجود دارد میکوید التهاب غدد بزاقی عفونت فرصت طلب ویروسی ایجاد میشود</a:t>
            </a:r>
          </a:p>
          <a:p>
            <a:pPr algn="r" rtl="1"/>
            <a:r>
              <a:rPr lang="fa-IR" dirty="0" smtClean="0"/>
              <a:t>درمان وقتی اندیکاسیون دارد که مشکل زیبائی ایجاد شده باشد یا خشکی دهان ایجاد شده باشد</a:t>
            </a:r>
          </a:p>
          <a:p>
            <a:pPr algn="r" rtl="1"/>
            <a:r>
              <a:rPr lang="fa-IR" dirty="0" smtClean="0"/>
              <a:t>درمان ضد ویروسی باعث کاهش علائم میشود</a:t>
            </a:r>
            <a:endParaRPr lang="en-US" dirty="0"/>
          </a:p>
        </p:txBody>
      </p:sp>
    </p:spTree>
    <p:extLst>
      <p:ext uri="{BB962C8B-B14F-4D97-AF65-F5344CB8AC3E}">
        <p14:creationId xmlns:p14="http://schemas.microsoft.com/office/powerpoint/2010/main" val="2295399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عفونت ویروسی فصلی</a:t>
            </a:r>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7609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en-US" dirty="0" smtClean="0"/>
              <a:t>HSV1</a:t>
            </a:r>
            <a:r>
              <a:rPr lang="fa-IR" dirty="0" smtClean="0"/>
              <a:t> بعد از یک تا دو هفته  از ورود ویروس به بدن در ناحیه دهان و اطراف آن ایجاد بیماری میکند</a:t>
            </a:r>
          </a:p>
          <a:p>
            <a:pPr algn="r" rtl="1"/>
            <a:r>
              <a:rPr lang="fa-IR" dirty="0" smtClean="0"/>
              <a:t>نمای کلینیکی</a:t>
            </a:r>
          </a:p>
          <a:p>
            <a:pPr lvl="1" algn="r" rtl="1"/>
            <a:r>
              <a:rPr lang="fa-IR" dirty="0" smtClean="0"/>
              <a:t>علائم اولیه غیر اختصاصی  مانند بی حالی،تب،لرز</a:t>
            </a:r>
          </a:p>
          <a:p>
            <a:pPr lvl="1" algn="r" rtl="1"/>
            <a:r>
              <a:rPr lang="fa-IR" dirty="0" smtClean="0"/>
              <a:t>بدنبال علائم بالا زخمهای منتشر در مخاط دهان و لثه ایجاد میشود</a:t>
            </a:r>
          </a:p>
          <a:p>
            <a:pPr lvl="1" algn="r" rtl="1"/>
            <a:r>
              <a:rPr lang="fa-IR" dirty="0" smtClean="0"/>
              <a:t>زخمها در تمام سطوح مخاطی دهان میتواند ایجاد شود</a:t>
            </a:r>
          </a:p>
          <a:p>
            <a:pPr lvl="1"/>
            <a:r>
              <a:rPr lang="fa-IR" dirty="0" smtClean="0"/>
              <a:t>معمولا زخمها سطحی ،کوچک  و </a:t>
            </a:r>
            <a:r>
              <a:rPr lang="fa-IR" dirty="0"/>
              <a:t>گرد </a:t>
            </a:r>
            <a:r>
              <a:rPr lang="fa-IR" dirty="0" smtClean="0"/>
              <a:t>و بیضوی هستند اما ممکن است از بهم پیوستن زخمها  زخمهای </a:t>
            </a:r>
            <a:r>
              <a:rPr lang="fa-IR" dirty="0"/>
              <a:t>بزرگ </a:t>
            </a:r>
            <a:r>
              <a:rPr lang="fa-IR" dirty="0" smtClean="0"/>
              <a:t>با حدود نامنظم ایجاد شود</a:t>
            </a:r>
          </a:p>
          <a:p>
            <a:pPr lvl="1" algn="r" rtl="1"/>
            <a:r>
              <a:rPr lang="fa-IR" dirty="0" smtClean="0"/>
              <a:t>لثه(آزاد و چسبنده) متورم و قرمز و زخمی میشود</a:t>
            </a:r>
            <a:endParaRPr lang="en-US" dirty="0"/>
          </a:p>
        </p:txBody>
      </p:sp>
    </p:spTree>
    <p:extLst>
      <p:ext uri="{BB962C8B-B14F-4D97-AF65-F5344CB8AC3E}">
        <p14:creationId xmlns:p14="http://schemas.microsoft.com/office/powerpoint/2010/main" val="2862586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3095</Words>
  <Application>Microsoft Office PowerPoint</Application>
  <PresentationFormat>On-screen Show (4:3)</PresentationFormat>
  <Paragraphs>369</Paragraphs>
  <Slides>85</Slides>
  <Notes>3</Notes>
  <HiddenSlides>1</HiddenSlides>
  <MMClips>0</MMClips>
  <ScaleCrop>false</ScaleCrop>
  <HeadingPairs>
    <vt:vector size="4" baseType="variant">
      <vt:variant>
        <vt:lpstr>Theme</vt:lpstr>
      </vt:variant>
      <vt:variant>
        <vt:i4>2</vt:i4>
      </vt:variant>
      <vt:variant>
        <vt:lpstr>Slide Titles</vt:lpstr>
      </vt:variant>
      <vt:variant>
        <vt:i4>85</vt:i4>
      </vt:variant>
    </vt:vector>
  </HeadingPairs>
  <TitlesOfParts>
    <vt:vector size="87" baseType="lpstr">
      <vt:lpstr>Office Theme</vt:lpstr>
      <vt:lpstr>1_Office Theme</vt:lpstr>
      <vt:lpstr>عفونت ویروسی دهان</vt:lpstr>
      <vt:lpstr>اهمیت</vt:lpstr>
      <vt:lpstr>هرپس ویروسها</vt:lpstr>
      <vt:lpstr>آلفا:</vt:lpstr>
      <vt:lpstr>PowerPoint Presentation</vt:lpstr>
      <vt:lpstr>ادامه</vt:lpstr>
      <vt:lpstr>human herpes virusesهرپس ویروسها</vt:lpstr>
      <vt:lpstr>هرپس سیمپلکس ویروس  HSV1,HSV2</vt:lpstr>
      <vt:lpstr>ادامه</vt:lpstr>
      <vt:lpstr>PowerPoint Presentation</vt:lpstr>
      <vt:lpstr>ادامه</vt:lpstr>
      <vt:lpstr>PowerPoint Presentation</vt:lpstr>
      <vt:lpstr>ادامه</vt:lpstr>
      <vt:lpstr>ادامه</vt:lpstr>
      <vt:lpstr>ادامه</vt:lpstr>
      <vt:lpstr>ادامه</vt:lpstr>
      <vt:lpstr>PowerPoint Presentation</vt:lpstr>
      <vt:lpstr>نمای کلینیکی هرپس لبی</vt:lpstr>
      <vt:lpstr>ادامه</vt:lpstr>
      <vt:lpstr>هرپس راجعه داخل دهانی</vt:lpstr>
      <vt:lpstr>ادامه</vt:lpstr>
      <vt:lpstr>ادامه</vt:lpstr>
      <vt:lpstr>تشخیص و درمان</vt:lpstr>
      <vt:lpstr>ادامه</vt:lpstr>
      <vt:lpstr>واریسلا زوستر ویروس</vt:lpstr>
      <vt:lpstr>آبله مرغان</vt:lpstr>
      <vt:lpstr>ادامه</vt:lpstr>
      <vt:lpstr>PowerPoint Presentation</vt:lpstr>
      <vt:lpstr>ادامه</vt:lpstr>
      <vt:lpstr>ادامه</vt:lpstr>
      <vt:lpstr>PowerPoint Presentation</vt:lpstr>
      <vt:lpstr>ادامه</vt:lpstr>
      <vt:lpstr>ادامه</vt:lpstr>
      <vt:lpstr>زونا</vt:lpstr>
      <vt:lpstr>ادامه</vt:lpstr>
      <vt:lpstr>ادامه</vt:lpstr>
      <vt:lpstr>ادامه</vt:lpstr>
      <vt:lpstr>PowerPoint Presentation</vt:lpstr>
      <vt:lpstr>سندرم رمزی هانت</vt:lpstr>
      <vt:lpstr>PowerPoint Presentation</vt:lpstr>
      <vt:lpstr>تشخیص و درمان</vt:lpstr>
      <vt:lpstr>اپشتین بار ویروس</vt:lpstr>
      <vt:lpstr>منونوئوکلوز عفونی</vt:lpstr>
      <vt:lpstr>ادامه</vt:lpstr>
      <vt:lpstr>ادامه</vt:lpstr>
      <vt:lpstr>تشخیص و درمان</vt:lpstr>
      <vt:lpstr>درمان</vt:lpstr>
      <vt:lpstr>لکوپلاکیای مویی</vt:lpstr>
      <vt:lpstr>تشخیص</vt:lpstr>
      <vt:lpstr>سیتومگالوویروس</vt:lpstr>
      <vt:lpstr>ادامه</vt:lpstr>
      <vt:lpstr>HHV8</vt:lpstr>
      <vt:lpstr>گاهی در لثه ماگزیلا ایجاد میشود</vt:lpstr>
      <vt:lpstr>تشخیص</vt:lpstr>
      <vt:lpstr>کوکساکی ویروسها</vt:lpstr>
      <vt:lpstr>دست وپا ودهانِ: </vt:lpstr>
      <vt:lpstr>ادامه</vt:lpstr>
      <vt:lpstr>ادامه</vt:lpstr>
      <vt:lpstr>ادامه</vt:lpstr>
      <vt:lpstr>هرپانژین</vt:lpstr>
      <vt:lpstr>ادامه</vt:lpstr>
      <vt:lpstr>فارنژیت لنفوندولار حاد</vt:lpstr>
      <vt:lpstr>PowerPoint Presentation</vt:lpstr>
      <vt:lpstr>HIV</vt:lpstr>
      <vt:lpstr>ادامه</vt:lpstr>
      <vt:lpstr>ادامه</vt:lpstr>
      <vt:lpstr>پاپیلوما ویروس</vt:lpstr>
      <vt:lpstr>ادامه</vt:lpstr>
      <vt:lpstr>HPV غیر انکوژنیک</vt:lpstr>
      <vt:lpstr>ادامه</vt:lpstr>
      <vt:lpstr>ادامه</vt:lpstr>
      <vt:lpstr>PowerPoint Presentation</vt:lpstr>
      <vt:lpstr>ادامه</vt:lpstr>
      <vt:lpstr>ادامه</vt:lpstr>
      <vt:lpstr>ادامه</vt:lpstr>
      <vt:lpstr>PowerPoint Presentation</vt:lpstr>
      <vt:lpstr>بیماری HPV انکوژنیک</vt:lpstr>
      <vt:lpstr>عفونت ویروسی غدد بزاقی</vt:lpstr>
      <vt:lpstr>ادامه</vt:lpstr>
      <vt:lpstr>ادامه</vt:lpstr>
      <vt:lpstr>ادامه</vt:lpstr>
      <vt:lpstr>هپاتیت C</vt:lpstr>
      <vt:lpstr>بیماری غدد بزاقی ناشی از HIV</vt:lpstr>
      <vt:lpstr>ادامه</vt:lpstr>
      <vt:lpstr>عفونت ویروسی فصلی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dr-shoryabi</dc:creator>
  <cp:lastModifiedBy>dr-shoryabi</cp:lastModifiedBy>
  <cp:revision>93</cp:revision>
  <dcterms:created xsi:type="dcterms:W3CDTF">2019-10-17T16:21:42Z</dcterms:created>
  <dcterms:modified xsi:type="dcterms:W3CDTF">2019-11-08T12:05:44Z</dcterms:modified>
</cp:coreProperties>
</file>